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14"/>
  </p:notesMasterIdLst>
  <p:sldIdLst>
    <p:sldId id="1966" r:id="rId4"/>
    <p:sldId id="1476" r:id="rId5"/>
    <p:sldId id="1809" r:id="rId6"/>
    <p:sldId id="1479" r:id="rId7"/>
    <p:sldId id="2208" r:id="rId8"/>
    <p:sldId id="2419" r:id="rId9"/>
    <p:sldId id="1546" r:id="rId10"/>
    <p:sldId id="2489" r:id="rId11"/>
    <p:sldId id="1806" r:id="rId12"/>
    <p:sldId id="2076" r:id="rId13"/>
    <p:sldId id="2141" r:id="rId15"/>
    <p:sldId id="1615" r:id="rId16"/>
    <p:sldId id="2421" r:id="rId17"/>
    <p:sldId id="1620" r:id="rId18"/>
    <p:sldId id="2497" r:id="rId19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0000"/>
    <a:srgbClr val="FFFFFF"/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49"/>
    <p:restoredTop sz="94671"/>
  </p:normalViewPr>
  <p:slideViewPr>
    <p:cSldViewPr showGuides="1">
      <p:cViewPr>
        <p:scale>
          <a:sx n="66" d="100"/>
          <a:sy n="66" d="100"/>
        </p:scale>
        <p:origin x="-1494" y="-180"/>
      </p:cViewPr>
      <p:guideLst>
        <p:guide orient="horz" pos="2413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710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7109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854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108546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1617" name="幻灯片图像占位符 100353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111618" name="文本占位符 100354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zh-CN" dirty="0"/>
          </a:p>
        </p:txBody>
      </p:sp>
      <p:sp>
        <p:nvSpPr>
          <p:cNvPr id="111619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4689" name="幻灯片图像占位符 114689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114690" name="文本占位符 114690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p>
            <a:pPr lvl="0"/>
            <a:endParaRPr lang="zh-CN" altLang="zh-CN" dirty="0"/>
          </a:p>
        </p:txBody>
      </p:sp>
      <p:sp>
        <p:nvSpPr>
          <p:cNvPr id="114691" name="灯片编号占位符 1"/>
          <p:cNvSpPr/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图片 16"/>
          <p:cNvPicPr>
            <a:picLocks noChangeAspect="1"/>
          </p:cNvPicPr>
          <p:nvPr/>
        </p:nvPicPr>
        <p:blipFill>
          <a:blip r:embed="rId2"/>
          <a:srcRect l="4340" t="19753" r="14528" b="18480"/>
          <a:stretch>
            <a:fillRect/>
          </a:stretch>
        </p:blipFill>
        <p:spPr>
          <a:xfrm>
            <a:off x="-1176337" y="0"/>
            <a:ext cx="1091565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8" name="图片 10"/>
          <p:cNvPicPr>
            <a:picLocks noChangeAspect="1"/>
          </p:cNvPicPr>
          <p:nvPr/>
        </p:nvPicPr>
        <p:blipFill>
          <a:blip r:embed="rId3"/>
          <a:srcRect t="34911" r="26755"/>
          <a:stretch>
            <a:fillRect/>
          </a:stretch>
        </p:blipFill>
        <p:spPr>
          <a:xfrm>
            <a:off x="1138238" y="0"/>
            <a:ext cx="8001000" cy="3802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9" name="文本框 33"/>
          <p:cNvSpPr txBox="1"/>
          <p:nvPr/>
        </p:nvSpPr>
        <p:spPr>
          <a:xfrm>
            <a:off x="657225" y="2654300"/>
            <a:ext cx="2949575" cy="14462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8800" dirty="0">
                <a:solidFill>
                  <a:srgbClr val="F29D66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2017</a:t>
            </a:r>
            <a:endParaRPr lang="zh-CN" altLang="en-US" sz="8800" dirty="0">
              <a:solidFill>
                <a:srgbClr val="F29D66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96516" y="3802742"/>
            <a:ext cx="4323159" cy="712787"/>
          </a:xfrm>
        </p:spPr>
        <p:txBody>
          <a:bodyPr anchor="b">
            <a:normAutofit/>
          </a:bodyPr>
          <a:lstStyle>
            <a:lvl1pPr algn="dist">
              <a:defRPr sz="3200">
                <a:solidFill>
                  <a:srgbClr val="651C02"/>
                </a:solidFill>
              </a:defRPr>
            </a:lvl1pPr>
          </a:lstStyle>
          <a:p>
            <a:pPr fontAlgn="base"/>
            <a:r>
              <a:rPr lang="zh-CN" altLang="en-US" strike="noStrike" noProof="1" dirty="0" smtClean="0"/>
              <a:t>编辑标题</a:t>
            </a:r>
            <a:endParaRPr lang="zh-CN" altLang="en-US" strike="noStrike" noProof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96516" y="4556805"/>
            <a:ext cx="4323159" cy="616646"/>
          </a:xfrm>
        </p:spPr>
        <p:txBody>
          <a:bodyPr>
            <a:normAutofit/>
          </a:bodyPr>
          <a:lstStyle>
            <a:lvl1pPr marL="0" indent="0" algn="dist">
              <a:buNone/>
              <a:defRPr sz="1400">
                <a:solidFill>
                  <a:srgbClr val="651C0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dirty="0" smtClean="0"/>
              <a:t>单击此处编辑母版副标题样式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77141594-5A9C-460B-B161-82A5931770EB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5B4EED40-21FD-49AE-869D-2ADBB239E428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图片 32"/>
          <p:cNvPicPr>
            <a:picLocks noChangeAspect="1"/>
          </p:cNvPicPr>
          <p:nvPr/>
        </p:nvPicPr>
        <p:blipFill>
          <a:blip r:embed="rId2"/>
          <a:srcRect t="34911" r="26755"/>
          <a:stretch>
            <a:fillRect/>
          </a:stretch>
        </p:blipFill>
        <p:spPr>
          <a:xfrm>
            <a:off x="671513" y="0"/>
            <a:ext cx="8467725" cy="3889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038223"/>
            <a:ext cx="7886700" cy="928688"/>
          </a:xfrm>
        </p:spPr>
        <p:txBody>
          <a:bodyPr>
            <a:normAutofit/>
          </a:bodyPr>
          <a:lstStyle>
            <a:lvl1pPr>
              <a:defRPr sz="3200">
                <a:solidFill>
                  <a:srgbClr val="F29D66"/>
                </a:solidFill>
              </a:defRPr>
            </a:lvl1pPr>
          </a:lstStyle>
          <a:p>
            <a:pPr fontAlgn="base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2146300"/>
            <a:ext cx="7886700" cy="40306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base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base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base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base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8EB15989-5585-4D29-88DF-CCA6A71227F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70E16E8D-6904-4A26-A257-8198958A880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1161508">
            <a:off x="3224213" y="1628775"/>
            <a:ext cx="3579812" cy="1785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028949" y="2948215"/>
            <a:ext cx="3898106" cy="714375"/>
          </a:xfrm>
        </p:spPr>
        <p:txBody>
          <a:bodyPr anchor="b">
            <a:normAutofit/>
          </a:bodyPr>
          <a:lstStyle>
            <a:lvl1pPr algn="dist">
              <a:defRPr sz="3000">
                <a:solidFill>
                  <a:schemeClr val="tx1"/>
                </a:solidFill>
              </a:defRPr>
            </a:lvl1pPr>
          </a:lstStyle>
          <a:p>
            <a:pPr fontAlgn="base"/>
            <a:r>
              <a:rPr lang="zh-CN" altLang="en-US" strike="noStrike" noProof="1" dirty="0" smtClean="0"/>
              <a:t>编辑标题</a:t>
            </a:r>
            <a:endParaRPr lang="zh-CN" altLang="en-US" strike="noStrike" noProof="1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3028949" y="3689578"/>
            <a:ext cx="3898106" cy="604837"/>
          </a:xfrm>
        </p:spPr>
        <p:txBody>
          <a:bodyPr>
            <a:normAutofit/>
          </a:bodyPr>
          <a:lstStyle>
            <a:lvl1pPr marL="0" indent="0" algn="dist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dirty="0" smtClean="0"/>
              <a:t>编辑文本</a:t>
            </a:r>
            <a:endParaRPr lang="zh-CN" altLang="en-US" strike="noStrike" noProof="1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DD27348D-3885-4138-A42A-5EF9361126C7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F3095FC0-2E75-493D-972F-8DF644D0FA25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图片 32"/>
          <p:cNvPicPr>
            <a:picLocks noChangeAspect="1"/>
          </p:cNvPicPr>
          <p:nvPr/>
        </p:nvPicPr>
        <p:blipFill>
          <a:blip r:embed="rId2"/>
          <a:srcRect t="34911" r="26755"/>
          <a:stretch>
            <a:fillRect/>
          </a:stretch>
        </p:blipFill>
        <p:spPr>
          <a:xfrm>
            <a:off x="671513" y="0"/>
            <a:ext cx="8467725" cy="3889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1038223"/>
            <a:ext cx="7886700" cy="928688"/>
          </a:xfrm>
        </p:spPr>
        <p:txBody>
          <a:bodyPr>
            <a:normAutofit/>
          </a:bodyPr>
          <a:lstStyle>
            <a:lvl1pPr>
              <a:defRPr sz="3200">
                <a:solidFill>
                  <a:srgbClr val="F29D66"/>
                </a:solidFill>
              </a:defRPr>
            </a:lvl1pPr>
          </a:lstStyle>
          <a:p>
            <a:pPr fontAlgn="base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2146300"/>
            <a:ext cx="3886200" cy="4030663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base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base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base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base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2146300"/>
            <a:ext cx="3886200" cy="4030663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10F9E9A6-9EE9-4F87-AA2C-021D3D1B04C8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AC801515-BDC9-43F2-8113-08B2BDFB9D61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770063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654300"/>
            <a:ext cx="3868340" cy="3535363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base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base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base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base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70063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54300"/>
            <a:ext cx="3887391" cy="3535363"/>
          </a:xfrm>
        </p:spPr>
        <p:txBody>
          <a:bodyPr>
            <a:normAutofit/>
          </a:bodyPr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7FE16FB2-55AB-49B9-AE44-8D83EF87FAD9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9672553C-F142-4D30-ADFF-F2B1959B2BA8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图片 13"/>
          <p:cNvPicPr>
            <a:picLocks noChangeAspect="1"/>
          </p:cNvPicPr>
          <p:nvPr/>
        </p:nvPicPr>
        <p:blipFill>
          <a:blip r:embed="rId2"/>
          <a:srcRect t="34911" r="26755"/>
          <a:stretch>
            <a:fillRect/>
          </a:stretch>
        </p:blipFill>
        <p:spPr>
          <a:xfrm>
            <a:off x="1138238" y="0"/>
            <a:ext cx="8001000" cy="3802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8" name="图片 16"/>
          <p:cNvPicPr>
            <a:picLocks noChangeAspect="1"/>
          </p:cNvPicPr>
          <p:nvPr/>
        </p:nvPicPr>
        <p:blipFill>
          <a:blip r:embed="rId3"/>
          <a:srcRect l="4340" t="19753" r="14528" b="18480"/>
          <a:stretch>
            <a:fillRect/>
          </a:stretch>
        </p:blipFill>
        <p:spPr>
          <a:xfrm>
            <a:off x="-1176337" y="0"/>
            <a:ext cx="109156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9" name="文本框 33"/>
          <p:cNvSpPr txBox="1"/>
          <p:nvPr/>
        </p:nvSpPr>
        <p:spPr>
          <a:xfrm>
            <a:off x="657225" y="2654300"/>
            <a:ext cx="2949575" cy="14462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sz="8800" dirty="0">
                <a:solidFill>
                  <a:srgbClr val="F29D66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2017</a:t>
            </a:r>
            <a:endParaRPr lang="zh-CN" altLang="en-US" sz="8800" dirty="0">
              <a:solidFill>
                <a:srgbClr val="F29D66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8650" y="3817257"/>
            <a:ext cx="4391025" cy="747259"/>
          </a:xfrm>
        </p:spPr>
        <p:txBody>
          <a:bodyPr anchor="b">
            <a:normAutofit/>
          </a:bodyPr>
          <a:lstStyle>
            <a:lvl1pPr algn="dist">
              <a:defRPr sz="4800">
                <a:solidFill>
                  <a:srgbClr val="F29D66"/>
                </a:solidFill>
              </a:defRPr>
            </a:lvl1pPr>
          </a:lstStyle>
          <a:p>
            <a:pPr fontAlgn="base"/>
            <a:r>
              <a:rPr lang="zh-CN" altLang="en-US" strike="noStrike" noProof="1" dirty="0" smtClean="0"/>
              <a:t>编辑标题</a:t>
            </a:r>
            <a:endParaRPr lang="zh-CN" altLang="en-US" strike="noStrike" noProof="1" dirty="0"/>
          </a:p>
        </p:txBody>
      </p:sp>
      <p:sp>
        <p:nvSpPr>
          <p:cNvPr id="10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28650" y="4571319"/>
            <a:ext cx="4391025" cy="616646"/>
          </a:xfrm>
        </p:spPr>
        <p:txBody>
          <a:bodyPr>
            <a:normAutofit/>
          </a:bodyPr>
          <a:lstStyle>
            <a:lvl1pPr marL="0" indent="0" algn="dist">
              <a:buNone/>
              <a:defRPr sz="1600">
                <a:solidFill>
                  <a:srgbClr val="651C0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996C1A9C-E348-4997-B124-D084DD0B120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83D7EA2E-210D-480C-AB99-E0924CB7B20E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74B4C81E-07B0-42DC-89F3-E0EA9A4EFCB1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884E3FCF-1C27-4E12-88EE-42172B1901ED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图片 32"/>
          <p:cNvPicPr>
            <a:picLocks noChangeAspect="1"/>
          </p:cNvPicPr>
          <p:nvPr/>
        </p:nvPicPr>
        <p:blipFill>
          <a:blip r:embed="rId2"/>
          <a:srcRect t="34911" r="67508"/>
          <a:stretch>
            <a:fillRect/>
          </a:stretch>
        </p:blipFill>
        <p:spPr>
          <a:xfrm flipH="1">
            <a:off x="0" y="0"/>
            <a:ext cx="3028950" cy="4127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841826"/>
            <a:ext cx="3196800" cy="1600200"/>
          </a:xfrm>
        </p:spPr>
        <p:txBody>
          <a:bodyPr anchor="t" anchorCtr="0">
            <a:normAutofit/>
          </a:bodyPr>
          <a:lstStyle>
            <a:lvl1pPr>
              <a:defRPr sz="3200">
                <a:solidFill>
                  <a:srgbClr val="F29D66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单击此处编辑标题</a:t>
            </a:r>
            <a:endParaRPr lang="zh-CN" altLang="en-US" strike="noStrike" noProof="1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4014391" y="841826"/>
            <a:ext cx="4627800" cy="54258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r>
              <a:rPr lang="zh-CN" altLang="en-US" strike="noStrike" noProof="1" smtClean="0"/>
              <a:t>图片</a:t>
            </a:r>
            <a:endParaRPr lang="zh-CN" altLang="en-US" strike="noStrike" noProof="1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442026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/>
            <a:fld id="{9EFD9D74-47D9-4702-A33C-335B63B48DBF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/>
            <a:fld id="{FABC47A4-756D-490B-A52F-7D9E2C9FC05F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524750" y="365125"/>
            <a:ext cx="990600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pPr fontAlgn="base"/>
            <a:r>
              <a:rPr lang="zh-CN" altLang="en-US" strike="noStrike" noProof="1" dirty="0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819900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base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base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base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base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48ABF72A-62D1-4527-AB9B-AC0D9F3B68F3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>
              <a:defRPr/>
            </a:pPr>
            <a:fld id="{174A9EE9-BA95-4687-B14C-8D9B25981DD6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图片 32"/>
          <p:cNvPicPr>
            <a:picLocks noChangeAspect="1"/>
          </p:cNvPicPr>
          <p:nvPr/>
        </p:nvPicPr>
        <p:blipFill>
          <a:blip r:embed="rId2"/>
          <a:srcRect t="34911" r="26755"/>
          <a:stretch>
            <a:fillRect/>
          </a:stretch>
        </p:blipFill>
        <p:spPr>
          <a:xfrm>
            <a:off x="671513" y="0"/>
            <a:ext cx="8467725" cy="3889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1378857"/>
            <a:ext cx="7886700" cy="4731657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  <a:p>
            <a:pPr lvl="1" fontAlgn="base"/>
            <a:r>
              <a:rPr lang="zh-CN" altLang="en-US" strike="noStrike" noProof="1" dirty="0" smtClean="0"/>
              <a:t>第二级</a:t>
            </a:r>
            <a:endParaRPr lang="zh-CN" altLang="en-US" strike="noStrike" noProof="1" dirty="0" smtClean="0"/>
          </a:p>
          <a:p>
            <a:pPr lvl="2" fontAlgn="base"/>
            <a:r>
              <a:rPr lang="zh-CN" altLang="en-US" strike="noStrike" noProof="1" dirty="0" smtClean="0"/>
              <a:t>第三级</a:t>
            </a:r>
            <a:endParaRPr lang="zh-CN" altLang="en-US" strike="noStrike" noProof="1" dirty="0" smtClean="0"/>
          </a:p>
          <a:p>
            <a:pPr lvl="3" fontAlgn="base"/>
            <a:r>
              <a:rPr lang="zh-CN" altLang="en-US" strike="noStrike" noProof="1" dirty="0" smtClean="0"/>
              <a:t>第四级</a:t>
            </a:r>
            <a:endParaRPr lang="zh-CN" altLang="en-US" strike="noStrike" noProof="1" dirty="0" smtClean="0"/>
          </a:p>
          <a:p>
            <a:pPr lvl="4" fontAlgn="base"/>
            <a:r>
              <a:rPr lang="zh-CN" altLang="en-US" strike="noStrike" noProof="1" dirty="0" smtClean="0"/>
              <a:t>第五级</a:t>
            </a:r>
            <a:endParaRPr lang="zh-CN" altLang="en-US" strike="noStrike" noProof="1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200"/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4" Type="http://schemas.openxmlformats.org/officeDocument/2006/relationships/theme" Target="../theme/theme2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文本占位符 2"/>
          <p:cNvSpPr>
            <a:spLocks noGrp="1"/>
          </p:cNvSpPr>
          <p:nvPr>
            <p:ph type="body"/>
            <p:custDataLst>
              <p:tags r:id="rId12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p>
            <a:pPr lvl="0" indent="-17145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171450"/>
            <a:r>
              <a:rPr lang="zh-CN" altLang="en-US" dirty="0"/>
              <a:t>第二级</a:t>
            </a:r>
            <a:endParaRPr lang="zh-CN" altLang="en-US" dirty="0"/>
          </a:p>
          <a:p>
            <a:pPr lvl="2" indent="-171450"/>
            <a:r>
              <a:rPr lang="zh-CN" altLang="en-US" dirty="0"/>
              <a:t>第三级</a:t>
            </a:r>
            <a:endParaRPr lang="zh-CN" altLang="en-US" dirty="0"/>
          </a:p>
          <a:p>
            <a:pPr lvl="3" indent="-171450"/>
            <a:r>
              <a:rPr lang="zh-CN" altLang="en-US" dirty="0"/>
              <a:t>第四级</a:t>
            </a:r>
            <a:endParaRPr lang="zh-CN" altLang="en-US" dirty="0"/>
          </a:p>
          <a:p>
            <a:pPr lvl="4" indent="-17145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C8A9EB2E-3D7A-47EF-9DEF-751005908DDF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6DF85768-39AB-4061-BBB6-1B1E448F41C8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2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28650" y="1038225"/>
            <a:ext cx="8011160" cy="3375025"/>
          </a:xfrm>
        </p:spPr>
        <p:txBody>
          <a:bodyPr>
            <a:normAutofit fontScale="90000"/>
          </a:bodyPr>
          <a:p>
            <a:pPr fontAlgn="base"/>
            <a:r>
              <a:rPr lang="en-US" altLang="zh-CN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 </a:t>
            </a:r>
            <a:br>
              <a:rPr lang="en-US" altLang="zh-CN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</a:br>
            <a:br>
              <a:rPr lang="en-US" altLang="zh-CN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</a:br>
            <a:br>
              <a:rPr lang="en-US" altLang="zh-CN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</a:br>
            <a:br>
              <a:rPr lang="en-US" altLang="zh-CN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</a:br>
            <a:br>
              <a:rPr lang="en-US" altLang="zh-CN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</a:br>
            <a:r>
              <a:rPr lang="en-US" altLang="zh-CN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         </a:t>
            </a:r>
            <a:r>
              <a:rPr lang="zh-CN" altLang="en-US" sz="44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分析高考历史综合题特点 </a:t>
            </a:r>
            <a:br>
              <a:rPr lang="zh-CN" altLang="en-US" sz="44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</a:br>
            <a:r>
              <a:rPr lang="zh-CN" altLang="en-US" sz="44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       </a:t>
            </a:r>
            <a:br>
              <a:rPr lang="zh-CN" altLang="en-US" sz="44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</a:br>
            <a:r>
              <a:rPr lang="zh-CN" altLang="en-US" sz="44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       寻找解题规律   </a:t>
            </a:r>
            <a:br>
              <a:rPr lang="zh-CN" altLang="en-US" sz="44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</a:br>
            <a:r>
              <a:rPr lang="zh-CN" altLang="en-US" sz="44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        </a:t>
            </a:r>
            <a:br>
              <a:rPr lang="zh-CN" altLang="en-US" sz="44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</a:br>
            <a:r>
              <a:rPr lang="zh-CN" altLang="en-US" sz="4400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            </a:t>
            </a:r>
            <a:r>
              <a:rPr lang="en-US" altLang="zh-CN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——</a:t>
            </a:r>
            <a:r>
              <a:rPr lang="zh-CN" altLang="en-US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sym typeface="+mn-ea"/>
              </a:rPr>
              <a:t>以近</a:t>
            </a:r>
            <a:r>
              <a:rPr lang="en-US" altLang="zh-CN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sym typeface="+mn-ea"/>
              </a:rPr>
              <a:t>3</a:t>
            </a:r>
            <a:r>
              <a:rPr lang="zh-CN" altLang="en-US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sym typeface="+mn-ea"/>
              </a:rPr>
              <a:t>年高考全国卷</a:t>
            </a:r>
            <a:r>
              <a:rPr lang="zh-CN" altLang="en-US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sym typeface="+mn-ea"/>
              </a:rPr>
              <a:t>Ⅰ</a:t>
            </a:r>
            <a:r>
              <a:rPr lang="zh-CN" altLang="en-US" b="1" strike="noStrike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sym typeface="+mn-ea"/>
              </a:rPr>
              <a:t>为例</a:t>
            </a:r>
            <a:br>
              <a:rPr lang="zh-CN" altLang="en-US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sym typeface="+mn-ea"/>
              </a:rPr>
            </a:br>
            <a:br>
              <a:rPr lang="zh-CN" altLang="en-US" b="1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sym typeface="+mn-ea"/>
              </a:rPr>
            </a:br>
            <a:br>
              <a:rPr lang="zh-CN" altLang="en-US" b="1" noProof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+mn-cs"/>
                <a:sym typeface="+mn-ea"/>
              </a:rPr>
            </a:br>
            <a:endParaRPr lang="zh-CN" altLang="en-US" strike="noStrike" noProof="1"/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5650" name="Rectangle 2"/>
          <p:cNvSpPr/>
          <p:nvPr/>
        </p:nvSpPr>
        <p:spPr>
          <a:xfrm>
            <a:off x="195263" y="-185737"/>
            <a:ext cx="7459662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buFont typeface="Arial" panose="020B0604020202020204" pitchFamily="34" charset="0"/>
              <a:buNone/>
            </a:pPr>
            <a:endParaRPr lang="en-US" altLang="zh-CN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审题意识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endParaRPr lang="en-US" altLang="zh-CN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5" name="表格 4"/>
          <p:cNvGraphicFramePr/>
          <p:nvPr/>
        </p:nvGraphicFramePr>
        <p:xfrm>
          <a:off x="346075" y="957263"/>
          <a:ext cx="8229600" cy="5610860"/>
        </p:xfrm>
        <a:graphic>
          <a:graphicData uri="http://schemas.openxmlformats.org/drawingml/2006/table">
            <a:tbl>
              <a:tblPr/>
              <a:tblGrid>
                <a:gridCol w="2551430"/>
                <a:gridCol w="1973580"/>
                <a:gridCol w="1965960"/>
                <a:gridCol w="1738630"/>
              </a:tblGrid>
              <a:tr h="542925">
                <a:tc gridSpan="4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>
                          <a:latin typeface="宋体" panose="02010600030101010101" pitchFamily="2" charset="-122"/>
                        </a:rPr>
                        <a:t>                </a:t>
                      </a:r>
                      <a:r>
                        <a:rPr lang="zh-CN" altLang="en-US" sz="2800" b="1">
                          <a:latin typeface="宋体" panose="02010600030101010101" pitchFamily="2" charset="-122"/>
                        </a:rPr>
                        <a:t>材料题设问的结构组成</a:t>
                      </a:r>
                      <a:endParaRPr lang="zh-CN" altLang="en-US" sz="2800"/>
                    </a:p>
                  </a:txBody>
                  <a:tcPr marT="45714" marB="45714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9055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algn="l">
                        <a:buNone/>
                      </a:pPr>
                      <a:r>
                        <a:rPr lang="zh-CN" altLang="zh-CN" sz="2800" b="1" u="sng" dirty="0">
                          <a:solidFill>
                            <a:srgbClr val="FF0000"/>
                          </a:solidFill>
                        </a:rPr>
                        <a:t>定答案来源</a:t>
                      </a:r>
                      <a:endParaRPr lang="zh-CN" altLang="zh-CN" sz="2800" b="1" u="sng" dirty="0">
                        <a:solidFill>
                          <a:srgbClr val="FF0000"/>
                        </a:solidFill>
                      </a:endParaRPr>
                    </a:p>
                  </a:txBody>
                  <a:tcPr marT="45714" marB="45714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algn="l">
                        <a:buNone/>
                      </a:pPr>
                      <a:r>
                        <a:rPr lang="zh-CN" altLang="zh-CN" sz="2800" b="1" u="sng" dirty="0">
                          <a:solidFill>
                            <a:srgbClr val="FF0000"/>
                          </a:solidFill>
                        </a:rPr>
                        <a:t>定答题方式</a:t>
                      </a:r>
                      <a:endParaRPr lang="zh-CN" altLang="zh-CN" sz="2800" b="1" u="sng" dirty="0">
                        <a:solidFill>
                          <a:srgbClr val="FF0000"/>
                        </a:solidFill>
                      </a:endParaRPr>
                    </a:p>
                  </a:txBody>
                  <a:tcPr marT="45714" marB="45714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800" b="1" u="sng" dirty="0">
                          <a:solidFill>
                            <a:srgbClr val="FF0000"/>
                          </a:solidFill>
                        </a:rPr>
                        <a:t>   </a:t>
                      </a:r>
                      <a:r>
                        <a:rPr lang="zh-CN" altLang="zh-CN" sz="2800" b="1" u="sng" dirty="0">
                          <a:solidFill>
                            <a:srgbClr val="FF0000"/>
                          </a:solidFill>
                        </a:rPr>
                        <a:t>定设问点</a:t>
                      </a:r>
                      <a:endParaRPr lang="zh-CN" altLang="zh-CN" sz="2800" b="1" u="sng" dirty="0">
                        <a:solidFill>
                          <a:srgbClr val="FF0000"/>
                        </a:solidFill>
                      </a:endParaRPr>
                    </a:p>
                  </a:txBody>
                  <a:tcPr marT="45714" marB="45714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zh-CN" sz="2800" b="1" u="sng" dirty="0">
                          <a:solidFill>
                            <a:srgbClr val="FF0000"/>
                          </a:solidFill>
                        </a:rPr>
                        <a:t>定限定词</a:t>
                      </a:r>
                      <a:endParaRPr lang="zh-CN" altLang="zh-CN" sz="2800" b="1" u="sng" dirty="0">
                        <a:solidFill>
                          <a:srgbClr val="FF0000"/>
                        </a:solidFill>
                      </a:endParaRPr>
                    </a:p>
                  </a:txBody>
                  <a:tcPr marT="45714" marB="45714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693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>
                          <a:latin typeface="宋体" panose="02010600030101010101" pitchFamily="2" charset="-122"/>
                        </a:rPr>
                        <a:t>根据材料回答</a:t>
                      </a:r>
                      <a:endParaRPr lang="zh-CN" altLang="en-US" sz="2800">
                        <a:latin typeface="Times New Roman" panose="02020603050405020304" pitchFamily="18" charset="0"/>
                      </a:endParaRPr>
                    </a:p>
                  </a:txBody>
                  <a:tcPr marT="45714" marB="45714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r>
                        <a:rPr lang="zh-CN" altLang="en-US" sz="2800" b="1" dirty="0">
                          <a:sym typeface="+mn-ea"/>
                        </a:rPr>
                        <a:t>指出  说明</a:t>
                      </a:r>
                      <a:endParaRPr lang="zh-CN" altLang="en-US" sz="2800" dirty="0">
                        <a:sym typeface="+mn-ea"/>
                      </a:endParaRPr>
                    </a:p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r>
                        <a:rPr lang="zh-CN" altLang="en-US" sz="2800" b="1" dirty="0"/>
                        <a:t>概括</a:t>
                      </a:r>
                      <a:r>
                        <a:rPr lang="zh-CN" altLang="en-US" sz="2800" b="1">
                          <a:latin typeface="宋体" panose="02010600030101010101" pitchFamily="2" charset="-122"/>
                        </a:rPr>
                        <a:t> 评价</a:t>
                      </a:r>
                      <a:r>
                        <a:rPr lang="zh-CN" altLang="en-US" sz="2800" b="1" dirty="0"/>
                        <a:t>分析  简述 简析  </a:t>
                      </a:r>
                      <a:endParaRPr lang="zh-CN" altLang="en-US" sz="2800" b="1" dirty="0"/>
                    </a:p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r>
                        <a:rPr lang="zh-CN" altLang="en-US" sz="2800" b="1" dirty="0"/>
                        <a:t>认识</a:t>
                      </a:r>
                      <a:endParaRPr lang="zh-CN" altLang="en-US" sz="2800" b="1" dirty="0"/>
                    </a:p>
                  </a:txBody>
                  <a:tcPr marT="45714" marB="45714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r>
                        <a:rPr lang="zh-CN" altLang="en-US" sz="2800" b="1" dirty="0"/>
                        <a:t>背景 原因 条件</a:t>
                      </a:r>
                      <a:endParaRPr lang="zh-CN" altLang="en-US" sz="2800" b="1" dirty="0"/>
                    </a:p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r>
                        <a:rPr lang="zh-CN" altLang="en-US" sz="2800" b="1" dirty="0"/>
                        <a:t>目的 </a:t>
                      </a:r>
                      <a:endParaRPr lang="zh-CN" altLang="en-US" sz="2800" b="1" dirty="0"/>
                    </a:p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r>
                        <a:rPr lang="zh-CN" altLang="en-US" sz="2800" b="1" dirty="0"/>
                        <a:t>特点 </a:t>
                      </a:r>
                      <a:r>
                        <a:rPr lang="zh-CN" altLang="en-US" sz="2800" b="1" dirty="0">
                          <a:sym typeface="+mn-ea"/>
                        </a:rPr>
                        <a:t>实质 </a:t>
                      </a:r>
                      <a:r>
                        <a:rPr lang="zh-CN" altLang="en-US" sz="2800" b="1" dirty="0"/>
                        <a:t>内容</a:t>
                      </a:r>
                      <a:endParaRPr lang="zh-CN" altLang="en-US" sz="2800" b="1" dirty="0"/>
                    </a:p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r>
                        <a:rPr lang="zh-CN" altLang="en-US" sz="2800" b="1" dirty="0"/>
                        <a:t>异同 变化</a:t>
                      </a:r>
                      <a:endParaRPr lang="zh-CN" altLang="en-US" sz="2800" b="1" dirty="0"/>
                    </a:p>
                    <a:p>
                      <a:pPr marL="0" lvl="0" indent="0">
                        <a:spcBef>
                          <a:spcPts val="0"/>
                        </a:spcBef>
                        <a:buNone/>
                      </a:pPr>
                      <a:r>
                        <a:rPr lang="zh-CN" altLang="en-US" sz="2800" b="1" dirty="0"/>
                        <a:t>影响 作用  意义  启示 </a:t>
                      </a:r>
                      <a:endParaRPr lang="zh-CN" altLang="en-US" sz="2800" b="1" dirty="0"/>
                    </a:p>
                  </a:txBody>
                  <a:tcPr marT="45714" marB="45714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p>
                      <a:pPr marL="0" lvl="0" indent="306705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>
                          <a:latin typeface="宋体" panose="02010600030101010101" pitchFamily="2" charset="-122"/>
                          <a:sym typeface="+mn-ea"/>
                        </a:rPr>
                        <a:t>一般来说，设问点前往往会有关键的限定词，限定答题的时间、空间、角度等。</a:t>
                      </a:r>
                      <a:endParaRPr lang="zh-CN" altLang="en-US" sz="2800"/>
                    </a:p>
                    <a:p>
                      <a:pPr marL="0" lvl="0" indent="306705">
                        <a:spcBef>
                          <a:spcPct val="0"/>
                        </a:spcBef>
                        <a:buNone/>
                      </a:pPr>
                      <a:endParaRPr lang="zh-CN" altLang="en-US" sz="2800" b="1" dirty="0"/>
                    </a:p>
                  </a:txBody>
                  <a:tcPr marT="45714" marB="45714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82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>
                          <a:latin typeface="宋体" panose="02010600030101010101" pitchFamily="2" charset="-122"/>
                        </a:rPr>
                        <a:t>根据所学知识回答</a:t>
                      </a:r>
                      <a:endParaRPr lang="zh-CN" altLang="en-US" sz="2800">
                        <a:latin typeface="Times New Roman" panose="02020603050405020304" pitchFamily="18" charset="0"/>
                      </a:endParaRPr>
                    </a:p>
                  </a:txBody>
                  <a:tcPr marT="45714" marB="45714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1732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>
                          <a:latin typeface="宋体" panose="02010600030101010101" pitchFamily="2" charset="-122"/>
                        </a:rPr>
                        <a:t>根据材料并结合所学知识回答</a:t>
                      </a:r>
                      <a:endParaRPr lang="zh-CN" altLang="en-US" sz="2800">
                        <a:latin typeface="Times New Roman" panose="02020603050405020304" pitchFamily="18" charset="0"/>
                      </a:endParaRPr>
                    </a:p>
                  </a:txBody>
                  <a:tcPr marT="45714" marB="45714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4490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800" b="1">
                          <a:latin typeface="宋体" panose="02010600030101010101" pitchFamily="2" charset="-122"/>
                        </a:rPr>
                        <a:t>综合上述材料回答</a:t>
                      </a:r>
                      <a:endParaRPr lang="zh-CN" altLang="en-US" sz="2800">
                        <a:latin typeface="Times New Roman" panose="02020603050405020304" pitchFamily="18" charset="0"/>
                      </a:endParaRPr>
                    </a:p>
                  </a:txBody>
                  <a:tcPr marT="45714" marB="45714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87067" name="文本框 5"/>
          <p:cNvSpPr txBox="1"/>
          <p:nvPr/>
        </p:nvSpPr>
        <p:spPr>
          <a:xfrm>
            <a:off x="3346450" y="338138"/>
            <a:ext cx="2228850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四定法”）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0">
                                            <p:txEl>
                                              <p:charRg st="1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5650">
                                            <p:txEl>
                                              <p:charRg st="1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6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87067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28575" y="709613"/>
            <a:ext cx="8629650" cy="900112"/>
          </a:xfrm>
        </p:spPr>
        <p:txBody>
          <a:bodyPr anchor="ctr"/>
          <a:p>
            <a:pPr algn="l"/>
            <a:r>
              <a:rPr lang="zh-CN" altLang="en-US" sz="32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（1）分析设问  弄清要求</a:t>
            </a:r>
            <a:endParaRPr lang="zh-CN" altLang="en-US" sz="320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9570" name="内容占位符 2"/>
          <p:cNvSpPr>
            <a:spLocks noGrp="1"/>
          </p:cNvSpPr>
          <p:nvPr>
            <p:ph idx="1"/>
          </p:nvPr>
        </p:nvSpPr>
        <p:spPr>
          <a:xfrm>
            <a:off x="-114300" y="1417638"/>
            <a:ext cx="8801100" cy="725487"/>
          </a:xfrm>
        </p:spPr>
        <p:txBody>
          <a:bodyPr anchor="t"/>
          <a:p>
            <a:pPr marL="0" indent="0">
              <a:buNone/>
            </a:pPr>
            <a:r>
              <a:rPr lang="en-US" altLang="zh-CN" b="1" dirty="0">
                <a:sym typeface="宋体" panose="02010600030101010101" pitchFamily="2" charset="-122"/>
              </a:rPr>
              <a:t>  </a:t>
            </a:r>
            <a:endParaRPr lang="zh-CN" altLang="en-US"/>
          </a:p>
        </p:txBody>
      </p:sp>
      <p:sp>
        <p:nvSpPr>
          <p:cNvPr id="100355" name="文本框 3"/>
          <p:cNvSpPr txBox="1"/>
          <p:nvPr/>
        </p:nvSpPr>
        <p:spPr>
          <a:xfrm>
            <a:off x="149225" y="2014538"/>
            <a:ext cx="886460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 dirty="0">
                <a:latin typeface="+中文标题" charset="0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zh-CN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带着问题读材料时，围绕问题对材料内容划层次，标明记号，就像一个探险者第一次进入一片原始森林，走过的地方留下记号不至于迷路。要</a:t>
            </a:r>
            <a:r>
              <a:rPr lang="zh-CN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特别关注材料的介绍和出处，它能给解题以一定的暗示和启发。</a:t>
            </a:r>
            <a:endParaRPr lang="zh-CN" altLang="en-US" sz="2800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endParaRPr lang="zh-CN" altLang="zh-CN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endParaRPr lang="zh-CN" altLang="zh-CN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0356" name="文本框 4"/>
          <p:cNvSpPr txBox="1"/>
          <p:nvPr/>
        </p:nvSpPr>
        <p:spPr>
          <a:xfrm>
            <a:off x="58738" y="3867150"/>
            <a:ext cx="84550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2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（3）围绕问题  提炼信息 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0357" name="文本框 5"/>
          <p:cNvSpPr txBox="1"/>
          <p:nvPr/>
        </p:nvSpPr>
        <p:spPr>
          <a:xfrm>
            <a:off x="236538" y="4289425"/>
            <a:ext cx="8955087" cy="1384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 dirty="0">
                <a:latin typeface="+中文标题" charset="0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zh-CN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正确理解材料的主旨和观点，对材料每个层次的内容进行去粗取精的简单处理，找出材料的重点地方，甚至画出关键的词句，以便从材料中获取有效信息。</a:t>
            </a:r>
            <a:endParaRPr lang="zh-CN" altLang="zh-CN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28892" y="77153"/>
            <a:ext cx="5130800" cy="9223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3.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方法意识</a:t>
            </a:r>
            <a:b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</a:b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055" y="1417955"/>
            <a:ext cx="517334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  <a:sym typeface="宋体" panose="02010600030101010101" pitchFamily="2" charset="-122"/>
              </a:rPr>
              <a:t>（2）粗读材料  划分层次</a:t>
            </a:r>
            <a:b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</a:b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charRg st="0" end="9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100355">
                                            <p:txEl>
                                              <p:charRg st="0" end="9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2000"/>
                                        <p:tgtEl>
                                          <p:spTgt spid="100356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>
                                            <p:txEl>
                                              <p:charRg st="0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2000"/>
                                        <p:tgtEl>
                                          <p:spTgt spid="100357">
                                            <p:txEl>
                                              <p:charRg st="0" end="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0593" name="标题 99329"/>
          <p:cNvSpPr>
            <a:spLocks noGrp="1"/>
          </p:cNvSpPr>
          <p:nvPr>
            <p:ph type="ctrTitle"/>
          </p:nvPr>
        </p:nvSpPr>
        <p:spPr/>
        <p:txBody>
          <a:bodyPr anchor="ctr"/>
          <a:p>
            <a:pPr defTabSz="914400">
              <a:buSzPct val="100000"/>
              <a:buNone/>
            </a:pPr>
            <a:endParaRPr lang="zh-CN" altLang="zh-CN" kern="1200" baseline="0" dirty="0">
              <a:latin typeface="+mj-lt"/>
              <a:ea typeface="+mj-ea"/>
              <a:cs typeface="+mj-cs"/>
            </a:endParaRPr>
          </a:p>
        </p:txBody>
      </p:sp>
      <p:sp>
        <p:nvSpPr>
          <p:cNvPr id="110594" name="副标题 99330"/>
          <p:cNvSpPr>
            <a:spLocks noGrp="1"/>
          </p:cNvSpPr>
          <p:nvPr>
            <p:ph type="subTitle" idx="1"/>
          </p:nvPr>
        </p:nvSpPr>
        <p:spPr/>
        <p:txBody>
          <a:bodyPr anchor="t"/>
          <a:p>
            <a:pPr defTabSz="914400">
              <a:buSzPct val="70000"/>
            </a:pPr>
            <a:endParaRPr lang="zh-CN" altLang="zh-CN" kern="1200" baseline="0" dirty="0">
              <a:latin typeface="+mn-lt"/>
              <a:ea typeface="+mn-ea"/>
              <a:cs typeface="+mn-cs"/>
            </a:endParaRPr>
          </a:p>
        </p:txBody>
      </p:sp>
      <p:sp>
        <p:nvSpPr>
          <p:cNvPr id="110595" name="矩形 99331"/>
          <p:cNvSpPr/>
          <p:nvPr/>
        </p:nvSpPr>
        <p:spPr>
          <a:xfrm>
            <a:off x="0" y="6021388"/>
            <a:ext cx="9144000" cy="457200"/>
          </a:xfrm>
          <a:prstGeom prst="rect">
            <a:avLst/>
          </a:prstGeom>
          <a:noFill/>
          <a:ln w="12700" cap="flat" cmpd="sng">
            <a:solidFill>
              <a:srgbClr val="FF9900"/>
            </a:solidFill>
            <a:prstDash val="solid"/>
            <a:miter/>
            <a:headEnd type="none" w="sm" len="sm"/>
            <a:tailEnd type="none" w="sm" len="sm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596" name="流程图: 可选过程 99332"/>
          <p:cNvSpPr/>
          <p:nvPr/>
        </p:nvSpPr>
        <p:spPr>
          <a:xfrm>
            <a:off x="228600" y="474663"/>
            <a:ext cx="8686800" cy="5791200"/>
          </a:xfrm>
          <a:prstGeom prst="flowChartAlternateProcess">
            <a:avLst/>
          </a:prstGeom>
          <a:solidFill>
            <a:srgbClr val="FFFFFF"/>
          </a:solidFill>
          <a:ln w="76200">
            <a:noFill/>
          </a:ln>
          <a:effectLst>
            <a:prstShdw prst="shdw17" dist="17961" dir="2699999">
              <a:srgbClr val="999999"/>
            </a:prstShdw>
          </a:effectLst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597" name="文本框 99333"/>
          <p:cNvSpPr txBox="1"/>
          <p:nvPr/>
        </p:nvSpPr>
        <p:spPr>
          <a:xfrm>
            <a:off x="1258888" y="4581525"/>
            <a:ext cx="5257800" cy="36830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9335" name="文本框 99334"/>
          <p:cNvSpPr txBox="1"/>
          <p:nvPr/>
        </p:nvSpPr>
        <p:spPr>
          <a:xfrm>
            <a:off x="406400" y="1203325"/>
            <a:ext cx="7996238" cy="2245360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  <a:buClr>
                <a:schemeClr val="bg2"/>
              </a:buClr>
            </a:pPr>
            <a:r>
              <a:rPr lang="en-US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题中材料和所涉及主题对考生可能是陌生的，但都以所学知识为背景依托，与学过的特定史事相关联，考生要有时空观念，将材料内容与特定史事联系起来，并放在某一历史背景中去思考，答题思路会得到拓展。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1383" name="文本框 1"/>
          <p:cNvSpPr txBox="1"/>
          <p:nvPr/>
        </p:nvSpPr>
        <p:spPr>
          <a:xfrm>
            <a:off x="230188" y="736600"/>
            <a:ext cx="7421562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（4）把握时空  拓宽思路</a:t>
            </a:r>
            <a:endParaRPr lang="zh-CN" altLang="en-US" sz="320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101384" name="文本框 1"/>
          <p:cNvSpPr txBox="1"/>
          <p:nvPr/>
        </p:nvSpPr>
        <p:spPr>
          <a:xfrm>
            <a:off x="228600" y="3378835"/>
            <a:ext cx="65811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/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(5) 紧扣设问  史论结合</a:t>
            </a:r>
            <a:endParaRPr lang="zh-CN" altLang="en-US" sz="320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101385" name="文本框 2"/>
          <p:cNvSpPr txBox="1"/>
          <p:nvPr/>
        </p:nvSpPr>
        <p:spPr>
          <a:xfrm>
            <a:off x="396875" y="3805238"/>
            <a:ext cx="8015288" cy="42056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ts val="3565"/>
              </a:lnSpc>
              <a:buClr>
                <a:srgbClr val="FF3300"/>
              </a:buClr>
              <a:buFont typeface="Wingdings" panose="05000000000000000000" pitchFamily="2" charset="2"/>
              <a:buChar char="n"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根据具体要求回答问题，抓住设问点和答题方式。看清设问指向，要求根据材料一回答的，就不要把其他材料内容也答上。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565"/>
              </a:lnSpc>
              <a:buClr>
                <a:srgbClr val="FF3300"/>
              </a:buClr>
              <a:buFont typeface="Wingdings" panose="05000000000000000000" pitchFamily="2" charset="2"/>
              <a:buChar char="n"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分析，说明、简述问题要史论结合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言之有物。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结合所学知识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不仅包括史高中课程所学的知识，也包括初中课程所学的知识。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565"/>
              </a:lnSpc>
              <a:buClr>
                <a:srgbClr val="FF3300"/>
              </a:buClr>
              <a:buFont typeface="Wingdings" panose="05000000000000000000" pitchFamily="2" charset="2"/>
              <a:buChar char="n"/>
            </a:pP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565"/>
              </a:lnSpc>
              <a:buClr>
                <a:srgbClr val="FF3300"/>
              </a:buClr>
              <a:buFont typeface="Wingdings" panose="05000000000000000000" pitchFamily="2" charset="2"/>
              <a:buChar char="n"/>
            </a:pP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565"/>
              </a:lnSpc>
              <a:buClr>
                <a:srgbClr val="FF3300"/>
              </a:buClr>
              <a:buFont typeface="Wingdings" panose="05000000000000000000" pitchFamily="2" charset="2"/>
              <a:buChar char="n"/>
            </a:pP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9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>
                                            <p:txEl>
                                              <p:charRg st="0" end="10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99335">
                                            <p:txEl>
                                              <p:charRg st="0" end="10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138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1384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01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5" grpId="0"/>
      <p:bldP spid="101383" grpId="0"/>
      <p:bldP spid="10138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425" name="标题 1"/>
          <p:cNvSpPr>
            <a:spLocks noGrp="1"/>
          </p:cNvSpPr>
          <p:nvPr>
            <p:ph type="title"/>
          </p:nvPr>
        </p:nvSpPr>
        <p:spPr>
          <a:xfrm>
            <a:off x="98425" y="274638"/>
            <a:ext cx="8588375" cy="1143000"/>
          </a:xfrm>
        </p:spPr>
        <p:txBody>
          <a:bodyPr anchor="ctr"/>
          <a:p>
            <a:pPr algn="l"/>
            <a:r>
              <a:rPr lang="en-US" altLang="zh-CN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2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（6）多维思考 层次分明</a:t>
            </a:r>
            <a:br>
              <a:rPr lang="zh-CN" altLang="en-US" sz="320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320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426" name="内容占位符 2"/>
          <p:cNvSpPr>
            <a:spLocks noGrp="1"/>
          </p:cNvSpPr>
          <p:nvPr>
            <p:ph idx="1"/>
          </p:nvPr>
        </p:nvSpPr>
        <p:spPr>
          <a:xfrm>
            <a:off x="98425" y="1047750"/>
            <a:ext cx="8229600" cy="4525963"/>
          </a:xfrm>
        </p:spPr>
        <p:txBody>
          <a:bodyPr anchor="t"/>
          <a:p>
            <a:pPr marL="0" indent="0" fontAlgn="base">
              <a:buNone/>
            </a:pPr>
            <a:r>
              <a:rPr lang="en-US" altLang="zh-CN" strike="noStrike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</a:t>
            </a:r>
            <a:r>
              <a:rPr lang="zh-CN" altLang="en-US" strike="noStrike" noProof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en-US" altLang="zh-CN" strike="noStrike" noProof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7</a:t>
            </a:r>
            <a:r>
              <a:rPr lang="zh-CN" altLang="en-US" strike="noStrike" noProof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）依分定点 见好就收</a:t>
            </a:r>
            <a:endParaRPr lang="zh-CN" altLang="en-US" strike="noStrike" noProof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fontAlgn="base"/>
            <a:r>
              <a:rPr lang="zh-CN" altLang="en-US" b="1" strike="noStrike" noProof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一般说高考材料题的分值的多少决定答题的要点数，基本上是2—3分一个要点，不要在同一个要点上多浪费笔墨。 </a:t>
            </a:r>
            <a:endParaRPr lang="zh-CN" altLang="en-US" strike="noStrike" noProof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3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03426">
                                            <p:txEl>
                                              <p:charRg st="0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>
                                            <p:txEl>
                                              <p:charRg st="15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03426">
                                            <p:txEl>
                                              <p:charRg st="15" end="6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3665" name="标题 113665"/>
          <p:cNvSpPr>
            <a:spLocks noGrp="1"/>
          </p:cNvSpPr>
          <p:nvPr>
            <p:ph type="ctrTitle"/>
          </p:nvPr>
        </p:nvSpPr>
        <p:spPr/>
        <p:txBody>
          <a:bodyPr anchor="ctr"/>
          <a:p>
            <a:pPr defTabSz="914400">
              <a:buSzPct val="100000"/>
              <a:buNone/>
            </a:pPr>
            <a:endParaRPr lang="zh-CN" altLang="zh-CN" kern="1200" baseline="0" dirty="0">
              <a:latin typeface="+mj-lt"/>
              <a:ea typeface="+mj-ea"/>
              <a:cs typeface="+mj-cs"/>
            </a:endParaRPr>
          </a:p>
        </p:txBody>
      </p:sp>
      <p:sp>
        <p:nvSpPr>
          <p:cNvPr id="113666" name="副标题 113666"/>
          <p:cNvSpPr>
            <a:spLocks noGrp="1"/>
          </p:cNvSpPr>
          <p:nvPr>
            <p:ph type="subTitle" idx="1"/>
          </p:nvPr>
        </p:nvSpPr>
        <p:spPr/>
        <p:txBody>
          <a:bodyPr anchor="t"/>
          <a:p>
            <a:pPr defTabSz="914400">
              <a:buSzPct val="70000"/>
            </a:pPr>
            <a:endParaRPr lang="zh-CN" altLang="zh-CN" kern="1200" baseline="0" dirty="0">
              <a:latin typeface="+mn-lt"/>
              <a:ea typeface="+mn-ea"/>
              <a:cs typeface="+mn-cs"/>
            </a:endParaRPr>
          </a:p>
        </p:txBody>
      </p:sp>
      <p:sp>
        <p:nvSpPr>
          <p:cNvPr id="113667" name="矩形 113667"/>
          <p:cNvSpPr/>
          <p:nvPr/>
        </p:nvSpPr>
        <p:spPr>
          <a:xfrm>
            <a:off x="0" y="6021388"/>
            <a:ext cx="9144000" cy="457200"/>
          </a:xfrm>
          <a:prstGeom prst="rect">
            <a:avLst/>
          </a:prstGeom>
          <a:noFill/>
          <a:ln w="12700" cap="flat" cmpd="sng">
            <a:solidFill>
              <a:srgbClr val="FF9900"/>
            </a:solidFill>
            <a:prstDash val="solid"/>
            <a:miter/>
            <a:headEnd type="none" w="sm" len="sm"/>
            <a:tailEnd type="none" w="sm" len="sm"/>
          </a:ln>
        </p:spPr>
        <p:txBody>
          <a:bodyPr anchor="t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668" name="流程图: 可选过程 113668"/>
          <p:cNvSpPr/>
          <p:nvPr/>
        </p:nvSpPr>
        <p:spPr>
          <a:xfrm>
            <a:off x="573088" y="914400"/>
            <a:ext cx="8364537" cy="5281613"/>
          </a:xfrm>
          <a:prstGeom prst="flowChartAlternateProcess">
            <a:avLst/>
          </a:prstGeom>
          <a:solidFill>
            <a:srgbClr val="FFFFFF"/>
          </a:solidFill>
          <a:ln w="76200">
            <a:noFill/>
          </a:ln>
          <a:effectLst>
            <a:prstShdw prst="shdw17" dist="17961" dir="2699999">
              <a:srgbClr val="999999"/>
            </a:prstShdw>
          </a:effectLst>
        </p:spPr>
        <p:txBody>
          <a:bodyPr wrap="none" anchor="ctr"/>
          <a:p>
            <a:pPr algn="ctr"/>
            <a:endParaRPr lang="zh-CN" altLang="zh-CN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13671" name="图片 113670" descr="09"/>
          <p:cNvPicPr>
            <a:picLocks noChangeAspect="1"/>
          </p:cNvPicPr>
          <p:nvPr/>
        </p:nvPicPr>
        <p:blipFill>
          <a:blip r:embed="rId1"/>
          <a:srcRect l="39476" t="2316" b="9001"/>
          <a:stretch>
            <a:fillRect/>
          </a:stretch>
        </p:blipFill>
        <p:spPr>
          <a:xfrm>
            <a:off x="1270000" y="795338"/>
            <a:ext cx="6153150" cy="5400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3672" name="矩形 113671"/>
          <p:cNvSpPr/>
          <p:nvPr/>
        </p:nvSpPr>
        <p:spPr>
          <a:xfrm>
            <a:off x="3549650" y="77788"/>
            <a:ext cx="4897438" cy="647700"/>
          </a:xfrm>
          <a:prstGeom prst="rect">
            <a:avLst/>
          </a:prstGeom>
          <a:solidFill>
            <a:srgbClr val="3333FF"/>
          </a:solidFill>
          <a:ln w="9525">
            <a:noFill/>
          </a:ln>
        </p:spPr>
        <p:txBody>
          <a:bodyPr anchor="ctr"/>
          <a:p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解答材料题的方法探讨</a:t>
            </a:r>
            <a:endParaRPr lang="zh-CN" altLang="en-US" sz="3200" b="1" dirty="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674" name="矩形 113673"/>
          <p:cNvSpPr/>
          <p:nvPr/>
        </p:nvSpPr>
        <p:spPr>
          <a:xfrm>
            <a:off x="2921000" y="2688590"/>
            <a:ext cx="4076700" cy="521970"/>
          </a:xfrm>
          <a:prstGeom prst="rect">
            <a:avLst/>
          </a:prstGeom>
          <a:solidFill>
            <a:srgbClr val="080317"/>
          </a:solidFill>
          <a:ln w="9525">
            <a:noFill/>
          </a:ln>
        </p:spPr>
        <p:txBody>
          <a:bodyPr wrap="square">
            <a:spAutoFit/>
          </a:bodyPr>
          <a:p>
            <a:pPr fontAlgn="base">
              <a:buClr>
                <a:schemeClr val="bg1"/>
              </a:buClr>
            </a:pPr>
            <a:r>
              <a:rPr lang="zh-CN" altLang="en-US" sz="2800" b="0" strike="noStrike" noProof="1" dirty="0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2．</a:t>
            </a:r>
            <a:r>
              <a:rPr lang="zh-CN" altLang="en-US" sz="2800" strike="noStrike" noProof="1" dirty="0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字迹端正，分点表述；</a:t>
            </a:r>
            <a:endParaRPr lang="zh-CN" altLang="en-US" sz="2600" strike="noStrike" noProof="1" dirty="0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3675" name="矩形 113674"/>
          <p:cNvSpPr/>
          <p:nvPr/>
        </p:nvSpPr>
        <p:spPr>
          <a:xfrm>
            <a:off x="2959100" y="3890328"/>
            <a:ext cx="4038600" cy="521970"/>
          </a:xfrm>
          <a:prstGeom prst="rect">
            <a:avLst/>
          </a:prstGeom>
          <a:solidFill>
            <a:srgbClr val="080317"/>
          </a:solidFill>
          <a:ln w="9525">
            <a:noFill/>
          </a:ln>
        </p:spPr>
        <p:txBody>
          <a:bodyPr>
            <a:spAutoFit/>
          </a:bodyPr>
          <a:p>
            <a:pPr fontAlgn="base">
              <a:buClr>
                <a:schemeClr val="bg1"/>
              </a:buClr>
            </a:pPr>
            <a:r>
              <a:rPr lang="zh-CN" altLang="en-US" sz="2800" b="0" strike="noStrike" noProof="1" dirty="0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4．</a:t>
            </a:r>
            <a:r>
              <a:rPr lang="zh-CN" altLang="en-US" sz="2800" strike="noStrike" noProof="1" dirty="0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言简意赅，突出重点；</a:t>
            </a:r>
            <a:endParaRPr lang="zh-CN" altLang="en-US" sz="2600" strike="noStrike" noProof="1" dirty="0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3677" name="矩形 113676"/>
          <p:cNvSpPr/>
          <p:nvPr/>
        </p:nvSpPr>
        <p:spPr>
          <a:xfrm>
            <a:off x="2921000" y="3309620"/>
            <a:ext cx="4076700" cy="521970"/>
          </a:xfrm>
          <a:prstGeom prst="rect">
            <a:avLst/>
          </a:prstGeom>
          <a:solidFill>
            <a:srgbClr val="080317"/>
          </a:solidFill>
          <a:ln w="9525">
            <a:noFill/>
          </a:ln>
        </p:spPr>
        <p:txBody>
          <a:bodyPr wrap="square">
            <a:spAutoFit/>
          </a:bodyPr>
          <a:p>
            <a:pPr fontAlgn="base">
              <a:buClr>
                <a:schemeClr val="bg1"/>
              </a:buClr>
            </a:pPr>
            <a:r>
              <a:rPr lang="zh-CN" altLang="en-US" sz="2800" b="0" strike="noStrike" noProof="1" dirty="0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3．</a:t>
            </a:r>
            <a:r>
              <a:rPr lang="zh-CN" altLang="en-US" sz="2800" strike="noStrike" noProof="1" dirty="0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思路清晰，逻辑严密；</a:t>
            </a:r>
            <a:endParaRPr lang="zh-CN" altLang="en-US" sz="2600" strike="noStrike" noProof="1" dirty="0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3679" name="矩形 113678"/>
          <p:cNvSpPr/>
          <p:nvPr/>
        </p:nvSpPr>
        <p:spPr>
          <a:xfrm>
            <a:off x="2959100" y="2068195"/>
            <a:ext cx="4037965" cy="521970"/>
          </a:xfrm>
          <a:prstGeom prst="rect">
            <a:avLst/>
          </a:prstGeom>
          <a:solidFill>
            <a:srgbClr val="080317"/>
          </a:solidFill>
          <a:ln w="9525">
            <a:noFill/>
          </a:ln>
        </p:spPr>
        <p:txBody>
          <a:bodyPr wrap="square">
            <a:spAutoFit/>
          </a:bodyPr>
          <a:p>
            <a:pPr fontAlgn="base">
              <a:buClr>
                <a:schemeClr val="bg1"/>
              </a:buClr>
            </a:pPr>
            <a:r>
              <a:rPr lang="en-US" altLang="zh-CN" sz="2800" b="0" strike="noStrike" noProof="1" dirty="0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lang="zh-CN" altLang="en-US" sz="2800" b="0" strike="noStrike" noProof="1" dirty="0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．</a:t>
            </a:r>
            <a:r>
              <a:rPr lang="zh-CN" altLang="en-US" sz="2800" strike="noStrike" noProof="1" dirty="0">
                <a:solidFill>
                  <a:srgbClr val="FFFF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看清题号，控制范围；</a:t>
            </a:r>
            <a:endParaRPr lang="zh-CN" altLang="en-US" sz="2800" strike="noStrike" noProof="1" dirty="0">
              <a:solidFill>
                <a:srgbClr val="FFFFFF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3676" name="文本框 1"/>
          <p:cNvSpPr txBox="1"/>
          <p:nvPr/>
        </p:nvSpPr>
        <p:spPr>
          <a:xfrm>
            <a:off x="258763" y="354013"/>
            <a:ext cx="2662237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b="1">
                <a:latin typeface="Arial" panose="020B0604020202020204" pitchFamily="34" charset="0"/>
                <a:ea typeface="宋体" panose="02010600030101010101" pitchFamily="2" charset="-122"/>
              </a:rPr>
              <a:t>4.</a:t>
            </a:r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规范意识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3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3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3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13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13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13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72" grpId="0" bldLvl="0" animBg="1"/>
      <p:bldP spid="113674" grpId="0" bldLvl="0" animBg="1"/>
      <p:bldP spid="113675" grpId="0" bldLvl="0" animBg="1"/>
      <p:bldP spid="113677" grpId="0" bldLvl="0" animBg="1"/>
      <p:bldP spid="11367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占位符 52226"/>
          <p:cNvSpPr>
            <a:spLocks noGrp="1"/>
          </p:cNvSpPr>
          <p:nvPr>
            <p:ph idx="1"/>
          </p:nvPr>
        </p:nvSpPr>
        <p:spPr>
          <a:xfrm>
            <a:off x="608648" y="2131695"/>
            <a:ext cx="8229600" cy="5792788"/>
          </a:xfrm>
        </p:spPr>
        <p:txBody>
          <a:bodyPr wrap="square" lIns="91440" tIns="45720" rIns="91440" bIns="45720" anchor="t"/>
          <a:p>
            <a:pPr algn="ctr" eaLnBrk="1" hangingPunct="1">
              <a:buNone/>
            </a:pPr>
            <a:r>
              <a:rPr lang="en-US" altLang="en-US" sz="20400" i="1" dirty="0">
                <a:solidFill>
                  <a:srgbClr val="FF0000"/>
                </a:solidFill>
              </a:rPr>
              <a:t>谢谢！</a:t>
            </a:r>
            <a:endParaRPr lang="en-US" altLang="en-US" sz="204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6626" name="Group 2"/>
          <p:cNvGraphicFramePr>
            <a:graphicFrameLocks noGrp="1"/>
          </p:cNvGraphicFramePr>
          <p:nvPr/>
        </p:nvGraphicFramePr>
        <p:xfrm>
          <a:off x="17780" y="1848803"/>
          <a:ext cx="9018588" cy="4651375"/>
        </p:xfrm>
        <a:graphic>
          <a:graphicData uri="http://schemas.openxmlformats.org/drawingml/2006/table">
            <a:tbl>
              <a:tblPr/>
              <a:tblGrid>
                <a:gridCol w="967105"/>
                <a:gridCol w="4590415"/>
                <a:gridCol w="1289685"/>
                <a:gridCol w="2171065"/>
              </a:tblGrid>
              <a:tr h="46736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4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年份</a:t>
                      </a:r>
                      <a:endParaRPr kumimoji="0" lang="zh-CN" sz="24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4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全国卷</a:t>
                      </a:r>
                      <a:r>
                        <a:rPr lang="zh-CN" altLang="zh-CN" sz="2400" b="1" smtClean="0">
                          <a:ln>
                            <a:noFill/>
                          </a:ln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Ⅰ</a:t>
                      </a:r>
                      <a:r>
                        <a:rPr kumimoji="0" lang="en-US" altLang="zh-CN" sz="24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40</a:t>
                      </a:r>
                      <a:r>
                        <a:rPr kumimoji="0" lang="zh-CN" altLang="zh-CN" sz="24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题（</a:t>
                      </a:r>
                      <a:r>
                        <a:rPr kumimoji="0" lang="en-US" altLang="zh-CN" sz="24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41</a:t>
                      </a:r>
                      <a:r>
                        <a:rPr kumimoji="0" lang="zh-CN" altLang="en-US" sz="24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题）</a:t>
                      </a:r>
                      <a:r>
                        <a:rPr kumimoji="0" lang="zh-CN" sz="24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考查内容</a:t>
                      </a:r>
                      <a:endParaRPr kumimoji="0" lang="zh-CN" sz="24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zh-CN" sz="24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所属类型</a:t>
                      </a:r>
                      <a:endParaRPr kumimoji="0" lang="zh-CN" sz="24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zh-CN" altLang="en-US" sz="24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契合热点问题</a:t>
                      </a:r>
                      <a:endParaRPr kumimoji="0" lang="zh-CN" altLang="en-US" sz="24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3075">
                <a:tc>
                  <a:txBody>
                    <a:bodyPr/>
                    <a:p>
                      <a:pPr marL="0" marR="0" lvl="0" algn="l" defTabSz="914400" rtl="0" eaLnBrk="0" fontAlgn="base" latinLnBrk="0" hangingPunct="0">
                        <a:lnSpc>
                          <a:spcPct val="100000"/>
                        </a:lnSpc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2015</a:t>
                      </a:r>
                      <a:endParaRPr kumimoji="0" 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zh-CN" sz="24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从古代到近代的儒学发展变迁</a:t>
                      </a:r>
                      <a:endParaRPr kumimoji="0" lang="zh-CN" sz="24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4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古今贯通</a:t>
                      </a:r>
                      <a:endParaRPr kumimoji="0" lang="zh-CN" sz="24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思想与时俱进</a:t>
                      </a:r>
                      <a:endParaRPr kumimoji="0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5620">
                <a:tc>
                  <a:txBody>
                    <a:bodyPr/>
                    <a:p>
                      <a:pPr marL="0" marR="0" lvl="0" algn="l" defTabSz="914400" rtl="0" eaLnBrk="0" fontAlgn="base" latinLnBrk="0" hangingPunct="0">
                        <a:lnSpc>
                          <a:spcPct val="100000"/>
                        </a:lnSpc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2016</a:t>
                      </a:r>
                      <a:endParaRPr kumimoji="0" 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zh-CN" sz="24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从明清到近代的人口问题</a:t>
                      </a:r>
                      <a:endParaRPr kumimoji="0" lang="zh-CN" sz="24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algn="l" defTabSz="914400" rtl="0" eaLnBrk="0" fontAlgn="base" latinLnBrk="0" hangingPunct="0">
                        <a:lnSpc>
                          <a:spcPct val="100000"/>
                        </a:lnSpc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4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古今贯通</a:t>
                      </a:r>
                      <a:endParaRPr kumimoji="0" lang="zh-CN" sz="24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algn="l" defTabSz="914400" rtl="0" eaLnBrk="0" hangingPunct="0">
                        <a:lnSpc>
                          <a:spcPct val="100000"/>
                        </a:lnSpc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开放二胎政策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1520">
                <a:tc>
                  <a:txBody>
                    <a:bodyPr/>
                    <a:p>
                      <a:pPr marL="0" marR="0" lvl="0" algn="l" defTabSz="914400" rtl="0" eaLnBrk="0" fontAlgn="base" latinLnBrk="0" hangingPunct="0">
                        <a:lnSpc>
                          <a:spcPct val="100000"/>
                        </a:lnSpc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2017</a:t>
                      </a:r>
                      <a:endParaRPr kumimoji="0" 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近代法国和近代中国</a:t>
                      </a:r>
                      <a:r>
                        <a:rPr kumimoji="0" lang="en-US" altLang="zh-CN" sz="24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kumimoji="0" lang="zh-CN" altLang="en-US" sz="24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民族主义</a:t>
                      </a:r>
                      <a:r>
                        <a:rPr kumimoji="0" lang="en-US" altLang="zh-CN" sz="24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kumimoji="0" lang="zh-CN" altLang="en-US" sz="24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的比较</a:t>
                      </a:r>
                      <a:endParaRPr kumimoji="0" lang="zh-CN" altLang="en-US" sz="24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algn="l" defTabSz="914400" rtl="0" eaLnBrk="0" fontAlgn="base" latinLnBrk="0" hangingPunct="0">
                        <a:lnSpc>
                          <a:spcPct val="100000"/>
                        </a:lnSpc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中外关联</a:t>
                      </a:r>
                      <a:endParaRPr kumimoji="0" lang="zh-CN" altLang="en-US" sz="2400" b="1" i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algn="l" defTabSz="914400" rtl="0" eaLnBrk="0" hangingPunct="0">
                        <a:lnSpc>
                          <a:spcPct val="100000"/>
                        </a:lnSpc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爱国主义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9844" name="Rectangle 28"/>
          <p:cNvSpPr/>
          <p:nvPr/>
        </p:nvSpPr>
        <p:spPr>
          <a:xfrm>
            <a:off x="247650" y="-55562"/>
            <a:ext cx="8558213" cy="64611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     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  <a:sym typeface="Arial" panose="020B0604020202020204" pitchFamily="34" charset="0"/>
            </a:endParaRPr>
          </a:p>
        </p:txBody>
      </p:sp>
      <p:sp>
        <p:nvSpPr>
          <p:cNvPr id="27678" name="Text Box 3"/>
          <p:cNvSpPr txBox="1"/>
          <p:nvPr/>
        </p:nvSpPr>
        <p:spPr>
          <a:xfrm>
            <a:off x="17463" y="5256530"/>
            <a:ext cx="924877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特点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:1.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主题立意  核心素养立意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     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2.</a:t>
            </a:r>
            <a:r>
              <a:rPr lang="zh-CN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宽视野 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大背景 小切口  深比较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19" name=" 219"/>
          <p:cNvSpPr/>
          <p:nvPr/>
        </p:nvSpPr>
        <p:spPr>
          <a:xfrm>
            <a:off x="409258" y="434975"/>
            <a:ext cx="7686675" cy="615950"/>
          </a:xfrm>
          <a:prstGeom prst="roundRect">
            <a:avLst>
              <a:gd name="adj" fmla="val 5000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buFont typeface="Arial" panose="020B0604020202020204" pitchFamily="34" charset="0"/>
              <a:buNone/>
            </a:pPr>
            <a:r>
              <a:rPr lang="zh-CN" altLang="en-US" sz="3600" b="1" strike="noStrike" noProof="1" dirty="0"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从高考综合题看</a:t>
            </a:r>
            <a:r>
              <a:rPr lang="zh-CN" altLang="en-US" sz="3600" b="1" strike="noStrike" noProof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古今贯通</a:t>
            </a:r>
            <a:r>
              <a:rPr lang="en-US" altLang="zh-CN" sz="3600" b="1" strike="noStrike" noProof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,</a:t>
            </a:r>
            <a:r>
              <a:rPr lang="zh-CN" altLang="en-US" sz="3600" b="1" strike="noStrike" noProof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中外关联</a:t>
            </a:r>
            <a:r>
              <a:rPr lang="zh-CN" altLang="en-US" sz="3600" b="1" strike="noStrike" noProof="1" dirty="0">
                <a:latin typeface="楷体_GB2312" pitchFamily="49" charset="-122"/>
                <a:ea typeface="楷体_GB2312" pitchFamily="49" charset="-122"/>
                <a:sym typeface="Arial" panose="020B0604020202020204" pitchFamily="34" charset="0"/>
              </a:rPr>
              <a:t> </a:t>
            </a:r>
            <a:endParaRPr lang="zh-CN" altLang="en-US" sz="3600" strike="noStrike" noProof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44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9844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8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678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8">
                                            <p:txEl>
                                              <p:charRg st="18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678">
                                            <p:txEl>
                                              <p:charRg st="18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15570" y="936625"/>
            <a:ext cx="8912225" cy="3538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32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lang="zh-CN" altLang="en-US" sz="320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《普通高中历史课程标准》提出：历史课程应</a:t>
            </a:r>
            <a:r>
              <a:rPr lang="en-US" altLang="zh-CN" sz="320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</a:t>
            </a:r>
            <a:r>
              <a:rPr lang="zh-CN" altLang="en-US" sz="320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进一步培养和提高学生的历史意识、文化素养和人文素养</a:t>
            </a:r>
            <a:r>
              <a:rPr lang="en-US" altLang="zh-CN" sz="320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”</a:t>
            </a:r>
            <a:r>
              <a:rPr lang="zh-CN" altLang="en-US" sz="320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lang="zh-CN" altLang="en-US" sz="320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r>
              <a:rPr lang="zh-CN" altLang="en-US" sz="320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</a:t>
            </a:r>
            <a:r>
              <a:rPr lang="zh-CN" altLang="en-US" sz="320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历史意识的培养需要树立</a:t>
            </a:r>
            <a:r>
              <a:rPr lang="en-US" altLang="zh-CN" sz="320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</a:t>
            </a:r>
            <a:r>
              <a:rPr lang="zh-CN" altLang="en-US" sz="320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大历史观</a:t>
            </a:r>
            <a:r>
              <a:rPr lang="en-US" altLang="zh-CN" sz="320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”</a:t>
            </a:r>
            <a:r>
              <a:rPr lang="zh-CN" altLang="en-US" sz="320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，一方面在纵横关联的宏观历史视野下发现</a:t>
            </a:r>
            <a:r>
              <a:rPr lang="en-US" altLang="zh-CN" sz="320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</a:t>
            </a:r>
            <a:r>
              <a:rPr lang="zh-CN" altLang="en-US" sz="320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个体</a:t>
            </a:r>
            <a:r>
              <a:rPr lang="en-US" altLang="zh-CN" sz="320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”</a:t>
            </a:r>
            <a:r>
              <a:rPr lang="zh-CN" altLang="en-US" sz="320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，即要有全球史观</a:t>
            </a:r>
            <a:r>
              <a:rPr lang="en-US" altLang="zh-CN" sz="320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;</a:t>
            </a:r>
            <a:r>
              <a:rPr lang="zh-CN" altLang="en-US" sz="320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另一方面强调在</a:t>
            </a:r>
            <a:r>
              <a:rPr lang="en-US" altLang="zh-CN" sz="320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</a:t>
            </a:r>
            <a:r>
              <a:rPr lang="zh-CN" altLang="en-US" sz="320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长时间段</a:t>
            </a:r>
            <a:r>
              <a:rPr lang="en-US" altLang="zh-CN" sz="320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”</a:t>
            </a:r>
            <a:r>
              <a:rPr lang="zh-CN" altLang="en-US" sz="320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中凸显历史演进的趋向和规律</a:t>
            </a:r>
            <a:r>
              <a:rPr lang="en-US" altLang="zh-CN" sz="320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,</a:t>
            </a:r>
            <a:r>
              <a:rPr lang="zh-CN" altLang="en-US" sz="320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即要有文明史观。</a:t>
            </a:r>
            <a:endParaRPr lang="zh-CN" altLang="en-US" sz="320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6802" name="文本框 1"/>
          <p:cNvSpPr txBox="1"/>
          <p:nvPr/>
        </p:nvSpPr>
        <p:spPr>
          <a:xfrm>
            <a:off x="186055" y="5064760"/>
            <a:ext cx="93414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2800" b="1" dirty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</a:rPr>
              <a:t>注意同一时间段东西方文明发展的不同走向及其关联； </a:t>
            </a:r>
            <a:endParaRPr lang="zh-CN" altLang="en-US" sz="2800" b="1" dirty="0">
              <a:solidFill>
                <a:srgbClr val="0070C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19" name=" 219"/>
          <p:cNvSpPr/>
          <p:nvPr/>
        </p:nvSpPr>
        <p:spPr>
          <a:xfrm>
            <a:off x="747395" y="214630"/>
            <a:ext cx="7990840" cy="721995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主题式命题重在考查学生的历史意识</a:t>
            </a:r>
            <a:endParaRPr lang="zh-CN" altLang="en-US" sz="3200" b="1">
              <a:solidFill>
                <a:schemeClr val="tx1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6055" y="5586730"/>
            <a:ext cx="80841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eaLnBrk="0" hangingPunct="0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2.注意在不同时期不同国家出现的同类历史现象；</a:t>
            </a:r>
            <a:endParaRPr lang="zh-CN" altLang="en-US" sz="28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6690" y="6108700"/>
            <a:ext cx="90119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eaLnBrk="0" hangingPunct="0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70C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3.注意同一历史事件对不同国家产生的不同影响。</a:t>
            </a:r>
            <a:endParaRPr lang="zh-CN" altLang="en-US" sz="2800" b="1" dirty="0">
              <a:solidFill>
                <a:srgbClr val="0070C0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  <p:sp>
        <p:nvSpPr>
          <p:cNvPr id="167" name=" 167"/>
          <p:cNvSpPr/>
          <p:nvPr/>
        </p:nvSpPr>
        <p:spPr>
          <a:xfrm>
            <a:off x="528955" y="4475480"/>
            <a:ext cx="4935220" cy="58991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FFFF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古今贯通</a:t>
            </a:r>
            <a:r>
              <a:rPr lang="en-US" altLang="zh-CN" sz="2800" b="1" dirty="0">
                <a:solidFill>
                  <a:srgbClr val="FFFF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,</a:t>
            </a:r>
            <a:r>
              <a:rPr lang="zh-CN" altLang="en-US" sz="2800" b="1" dirty="0">
                <a:solidFill>
                  <a:srgbClr val="FFFF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中外关联</a:t>
            </a:r>
            <a:endParaRPr lang="zh-CN" altLang="en-US" sz="2800" b="1" dirty="0">
              <a:solidFill>
                <a:srgbClr val="FFFF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" grpId="0" animBg="1"/>
      <p:bldP spid="167" grpId="0" animBg="1"/>
      <p:bldP spid="76802" grpId="0"/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/>
        </p:nvGraphicFramePr>
        <p:xfrm>
          <a:off x="369888" y="2782888"/>
          <a:ext cx="8401050" cy="20081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3025"/>
                <a:gridCol w="955040"/>
                <a:gridCol w="942340"/>
                <a:gridCol w="991235"/>
                <a:gridCol w="977900"/>
                <a:gridCol w="1073150"/>
                <a:gridCol w="1059180"/>
              </a:tblGrid>
              <a:tr h="10039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uFillTx/>
                        </a:rPr>
                        <a:t>设问点</a:t>
                      </a:r>
                      <a:endParaRPr lang="zh-CN" altLang="en-US" sz="2800" b="1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rgbClr val="FFFF00"/>
                          </a:solidFill>
                          <a:uFillTx/>
                        </a:rPr>
                        <a:t>背景原因</a:t>
                      </a:r>
                      <a:endParaRPr lang="zh-CN" altLang="en-US" sz="2800">
                        <a:solidFill>
                          <a:srgbClr val="FFFF00"/>
                        </a:solidFill>
                        <a:uFillTx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rgbClr val="FFFF00"/>
                          </a:solidFill>
                          <a:uFillTx/>
                        </a:rPr>
                        <a:t>认识启示</a:t>
                      </a:r>
                      <a:endParaRPr lang="zh-CN" altLang="en-US" sz="2800">
                        <a:solidFill>
                          <a:srgbClr val="FFFF00"/>
                        </a:solidFill>
                        <a:uFillTx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rgbClr val="FFFF00"/>
                          </a:solidFill>
                          <a:uFillTx/>
                        </a:rPr>
                        <a:t>异同</a:t>
                      </a:r>
                      <a:endParaRPr lang="zh-CN" altLang="en-US" sz="2800">
                        <a:solidFill>
                          <a:srgbClr val="FFFF00"/>
                        </a:solidFill>
                        <a:uFillTx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rgbClr val="FFFF00"/>
                          </a:solidFill>
                          <a:uFillTx/>
                          <a:sym typeface="+mn-ea"/>
                        </a:rPr>
                        <a:t>内容</a:t>
                      </a:r>
                      <a:endParaRPr lang="zh-CN" altLang="en-US" sz="2800">
                        <a:solidFill>
                          <a:srgbClr val="FFFF00"/>
                        </a:solidFill>
                        <a:uFillTx/>
                        <a:sym typeface="+mn-ea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rgbClr val="FFFF00"/>
                          </a:solidFill>
                          <a:uFillTx/>
                        </a:rPr>
                        <a:t>变化</a:t>
                      </a:r>
                      <a:endParaRPr lang="zh-CN" altLang="en-US" sz="2800">
                        <a:solidFill>
                          <a:srgbClr val="FFFF00"/>
                        </a:solidFill>
                        <a:uFillTx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solidFill>
                            <a:srgbClr val="FFFF00"/>
                          </a:solidFill>
                          <a:uFillTx/>
                          <a:sym typeface="+mn-ea"/>
                        </a:rPr>
                        <a:t>作用影响</a:t>
                      </a:r>
                      <a:endParaRPr lang="zh-CN" altLang="en-US" sz="2800">
                        <a:solidFill>
                          <a:srgbClr val="FFFF00"/>
                        </a:solidFill>
                        <a:uFillTx/>
                        <a:sym typeface="+mn-ea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100393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zh-CN" sz="2800" b="1">
                          <a:solidFill>
                            <a:schemeClr val="tx1"/>
                          </a:solidFill>
                          <a:uFillTx/>
                        </a:rPr>
                        <a:t>问项</a:t>
                      </a:r>
                      <a:endParaRPr lang="zh-CN" altLang="zh-CN" sz="2800" b="1">
                        <a:solidFill>
                          <a:schemeClr val="tx1"/>
                        </a:solidFill>
                        <a:uFillTx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zh-CN" sz="2800" b="1">
                          <a:solidFill>
                            <a:schemeClr val="tx1"/>
                          </a:solidFill>
                          <a:uFillTx/>
                        </a:rPr>
                        <a:t>统计</a:t>
                      </a:r>
                      <a:endParaRPr lang="zh-CN" altLang="zh-CN" sz="2800" b="1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600">
                          <a:solidFill>
                            <a:schemeClr val="tx1"/>
                          </a:solidFill>
                          <a:uFillTx/>
                        </a:rPr>
                        <a:t>2</a:t>
                      </a:r>
                      <a:endParaRPr lang="en-US" altLang="zh-CN" sz="360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600">
                          <a:solidFill>
                            <a:schemeClr val="tx1"/>
                          </a:solidFill>
                          <a:uFillTx/>
                        </a:rPr>
                        <a:t>2</a:t>
                      </a:r>
                      <a:endParaRPr lang="en-US" altLang="zh-CN" sz="360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600">
                          <a:solidFill>
                            <a:schemeClr val="tx1"/>
                          </a:solidFill>
                          <a:uFillTx/>
                        </a:rPr>
                        <a:t>2</a:t>
                      </a:r>
                      <a:endParaRPr lang="en-US" altLang="zh-CN" sz="360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600">
                          <a:solidFill>
                            <a:schemeClr val="tx1"/>
                          </a:solidFill>
                          <a:uFillTx/>
                        </a:rPr>
                        <a:t>1</a:t>
                      </a:r>
                      <a:endParaRPr lang="en-US" altLang="zh-CN" sz="360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600">
                          <a:solidFill>
                            <a:schemeClr val="tx1"/>
                          </a:solidFill>
                          <a:uFillTx/>
                        </a:rPr>
                        <a:t>1</a:t>
                      </a:r>
                      <a:endParaRPr lang="en-US" altLang="zh-CN" sz="360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3600">
                          <a:solidFill>
                            <a:schemeClr val="tx1"/>
                          </a:solidFill>
                          <a:uFillTx/>
                        </a:rPr>
                        <a:t>2</a:t>
                      </a:r>
                      <a:endParaRPr lang="en-US" altLang="zh-CN" sz="3600">
                        <a:solidFill>
                          <a:schemeClr val="tx1"/>
                        </a:solidFill>
                        <a:uFillTx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sp>
        <p:nvSpPr>
          <p:cNvPr id="79902" name="文本框 4"/>
          <p:cNvSpPr txBox="1"/>
          <p:nvPr/>
        </p:nvSpPr>
        <p:spPr>
          <a:xfrm>
            <a:off x="-120650" y="214313"/>
            <a:ext cx="9383713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2015-2017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年高考全国卷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Ⅰ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历史综合题</a:t>
            </a:r>
            <a:endParaRPr lang="zh-CN" altLang="zh-CN" sz="3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zh-CN" sz="3600" b="1">
                <a:solidFill>
                  <a:srgbClr val="FF0000"/>
                </a:solidFill>
                <a:latin typeface="微软雅黑" panose="020B0503020204020204" charset="-122"/>
                <a:ea typeface="华文行楷" panose="02010800040101010101" charset="-122"/>
              </a:rPr>
              <a:t>                        设问点统计</a:t>
            </a:r>
            <a:r>
              <a:rPr lang="zh-CN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zh-CN" sz="36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9903" name="文本框 3"/>
          <p:cNvSpPr txBox="1"/>
          <p:nvPr/>
        </p:nvSpPr>
        <p:spPr>
          <a:xfrm>
            <a:off x="304800" y="1412875"/>
            <a:ext cx="7920038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3年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高考第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40(41)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历史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综合题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题共有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道小题，共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11</a:t>
            </a: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个问项。</a:t>
            </a:r>
            <a:endParaRPr lang="zh-CN" altLang="en-US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9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9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3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79903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90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9" name="文本框 2"/>
          <p:cNvSpPr txBox="1"/>
          <p:nvPr/>
        </p:nvSpPr>
        <p:spPr>
          <a:xfrm>
            <a:off x="294640" y="889000"/>
            <a:ext cx="8496935" cy="31076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.“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背景、原因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zh-CN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和</a:t>
            </a:r>
            <a:r>
              <a:rPr lang="zh-CN" altLang="zh-CN" sz="2800" b="1" dirty="0">
                <a:solidFill>
                  <a:srgbClr val="FF0000"/>
                </a:solidFill>
                <a:latin typeface="楷体_GB2312" charset="0"/>
                <a:ea typeface="楷体_GB2312" pitchFamily="49" charset="-122"/>
                <a:sym typeface="宋体" panose="02010600030101010101" pitchFamily="2" charset="-122"/>
              </a:rPr>
              <a:t>“作用、影响”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的设问，侧重时空观念素养和历史解释素养的考查。</a:t>
            </a: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2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在</a:t>
            </a:r>
            <a:r>
              <a:rPr lang="zh-CN" altLang="zh-CN" sz="28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不同的时空框架下理解历史上的变化与延续、统一与多样、局部与整体，并据此对史事作出合理解释。</a:t>
            </a:r>
            <a:r>
              <a:rPr lang="zh-CN" altLang="zh-CN" sz="2800" b="1" dirty="0">
                <a:latin typeface="楷体_GB2312" charset="0"/>
                <a:ea typeface="楷体_GB2312" pitchFamily="49" charset="-122"/>
                <a:sym typeface="宋体" panose="02010600030101010101" pitchFamily="2" charset="-122"/>
              </a:rPr>
              <a:t>从历史表象中发现问题，对历史事物之间的因果关系作出解释；面对现实社会与生活中的问题，能够以全面、客观、辩证、发展的眼光加以看待和评判。</a:t>
            </a:r>
            <a:endParaRPr lang="zh-CN" altLang="zh-CN" sz="2800" b="1" dirty="0">
              <a:latin typeface="楷体_GB2312" pitchFamily="49" charset="-122"/>
              <a:ea typeface="楷体_GB2312" pitchFamily="49" charset="-122"/>
              <a:sym typeface="宋体" panose="02010600030101010101" pitchFamily="2" charset="-122"/>
            </a:endParaRPr>
          </a:p>
        </p:txBody>
      </p:sp>
      <p:sp>
        <p:nvSpPr>
          <p:cNvPr id="219" name=" 219"/>
          <p:cNvSpPr/>
          <p:nvPr/>
        </p:nvSpPr>
        <p:spPr>
          <a:xfrm>
            <a:off x="704850" y="68263"/>
            <a:ext cx="7591425" cy="558800"/>
          </a:xfrm>
          <a:prstGeom prst="roundRect">
            <a:avLst>
              <a:gd name="adj" fmla="val 50000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strike="noStrike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3600" strike="noStrike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设问点</a:t>
            </a:r>
            <a:r>
              <a:rPr lang="en-US" altLang="zh-CN" sz="3600" strike="noStrike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3600" strike="noStrike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反映命题者的素养立意</a:t>
            </a:r>
            <a:endParaRPr lang="zh-CN" altLang="en-US" sz="3600" strike="noStrike" noProof="1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5275" y="3996690"/>
            <a:ext cx="808736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2</a:t>
            </a:r>
            <a:r>
              <a:rPr lang="zh-CN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.“异同、特点、内容、不同点”的设问，侧重史料实证素养</a:t>
            </a:r>
            <a:r>
              <a:rPr lang="zh-CN" altLang="en-US" sz="2800" b="1">
                <a:solidFill>
                  <a:srgbClr val="FF0000"/>
                </a:solidFill>
                <a:sym typeface="宋体" panose="02010600030101010101" pitchFamily="2" charset="-122"/>
              </a:rPr>
              <a:t>和历史解释素养</a:t>
            </a:r>
            <a:r>
              <a:rPr lang="zh-CN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的考查</a:t>
            </a:r>
            <a:r>
              <a:rPr lang="zh-CN" altLang="zh-CN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 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08915" y="4949825"/>
            <a:ext cx="895540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 b="1" dirty="0">
                <a:latin typeface="楷体_GB2312" charset="0"/>
                <a:ea typeface="楷体_GB2312" pitchFamily="49" charset="-122"/>
                <a:sym typeface="宋体" panose="02010600030101010101" pitchFamily="2" charset="-122"/>
              </a:rPr>
              <a:t>   </a:t>
            </a:r>
            <a:r>
              <a:rPr lang="zh-CN" altLang="zh-CN" sz="2800" b="1" dirty="0">
                <a:latin typeface="楷体_GB2312" charset="0"/>
                <a:ea typeface="楷体_GB2312" pitchFamily="49" charset="-122"/>
                <a:sym typeface="宋体" panose="02010600030101010101" pitchFamily="2" charset="-122"/>
              </a:rPr>
              <a:t>对史料进行整理和辨析；能够利用不同类型史料，对所探究的问题进行互证，形成对该问题更全面、丰富的解释。“特点”要从时间（进程）、空间（区域）、主体、内容、作用等方面分析概括。</a:t>
            </a:r>
            <a:endParaRPr lang="zh-CN" altLang="zh-CN" sz="2800" b="1" dirty="0">
              <a:latin typeface="楷体_GB2312" charset="0"/>
              <a:ea typeface="楷体_GB2312" pitchFamily="49" charset="-122"/>
              <a:sym typeface="宋体" panose="02010600030101010101" pitchFamily="2" charset="-122"/>
            </a:endParaRPr>
          </a:p>
          <a:p>
            <a:endParaRPr lang="zh-CN" altLang="zh-CN" sz="2800" b="1" dirty="0">
              <a:latin typeface="楷体_GB2312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80899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charRg st="26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80899">
                                            <p:txEl>
                                              <p:charRg st="26" end="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1" name="文本框 1"/>
          <p:cNvSpPr txBox="1"/>
          <p:nvPr/>
        </p:nvSpPr>
        <p:spPr>
          <a:xfrm>
            <a:off x="675640" y="3673475"/>
            <a:ext cx="858266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endParaRPr lang="zh-CN" altLang="zh-CN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宋体" panose="02010600030101010101" pitchFamily="2" charset="-122"/>
            </a:endParaRPr>
          </a:p>
          <a:p>
            <a:r>
              <a:rPr lang="zh-CN" altLang="zh-CN" sz="28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   </a:t>
            </a:r>
            <a:endParaRPr lang="zh-CN" altLang="zh-CN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7380" y="2560955"/>
            <a:ext cx="788987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8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    </a:t>
            </a:r>
            <a:r>
              <a:rPr lang="zh-CN" altLang="zh-CN" sz="28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将唯物史观运用于历史问题的探究中，并将唯物史观作为认识和解决现实问题的指导思想。</a:t>
            </a:r>
            <a:endParaRPr lang="zh-CN" altLang="zh-CN" sz="2800" b="1" dirty="0">
              <a:latin typeface="楷体_GB2312" pitchFamily="49" charset="-122"/>
              <a:ea typeface="楷体_GB2312" pitchFamily="49" charset="-122"/>
              <a:sym typeface="宋体" panose="02010600030101010101" pitchFamily="2" charset="-122"/>
            </a:endParaRPr>
          </a:p>
          <a:p>
            <a:pPr algn="l"/>
            <a:r>
              <a:rPr lang="zh-CN" altLang="zh-CN" sz="2800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   从历史的角度认识中国的国情，具有家国情怀，形成对中华民族的认同感，具有民族自信心和自豪感；认同中华优秀传统文化；认同社会主义核心价值观；形成广阔的国际视野；树立正确的世界观、人生观和价值观。</a:t>
            </a:r>
            <a:endParaRPr lang="zh-CN" altLang="zh-CN" sz="2800" b="1" dirty="0">
              <a:latin typeface="楷体_GB2312" pitchFamily="49" charset="-122"/>
              <a:ea typeface="楷体_GB2312" pitchFamily="49" charset="-122"/>
              <a:sym typeface="宋体" panose="02010600030101010101" pitchFamily="2" charset="-122"/>
            </a:endParaRPr>
          </a:p>
          <a:p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520065" y="1330960"/>
            <a:ext cx="7921625" cy="1229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800" b="1">
                <a:solidFill>
                  <a:srgbClr val="FF0000"/>
                </a:solidFill>
                <a:sym typeface="宋体" panose="02010600030101010101" pitchFamily="2" charset="-122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sym typeface="宋体" panose="02010600030101010101" pitchFamily="2" charset="-122"/>
              </a:rPr>
              <a:t>.“认识、启示”的设问，侧重唯物史观和家国情怀素养的考查。</a:t>
            </a:r>
            <a:endParaRPr lang="zh-CN" altLang="zh-CN" sz="2800" b="1" dirty="0">
              <a:latin typeface="楷体_GB2312" pitchFamily="49" charset="-122"/>
              <a:ea typeface="楷体_GB2312" pitchFamily="49" charset="-122"/>
              <a:sym typeface="宋体" panose="02010600030101010101" pitchFamily="2" charset="-122"/>
            </a:endParaRPr>
          </a:p>
          <a:p>
            <a:pPr algn="l"/>
            <a:r>
              <a:rPr lang="zh-CN" altLang="zh-CN" b="1" dirty="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   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1">
                                            <p:txEl>
                                              <p:charRg st="33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1921">
                                            <p:txEl>
                                              <p:charRg st="33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03425" name="表格 103424"/>
          <p:cNvGraphicFramePr/>
          <p:nvPr/>
        </p:nvGraphicFramePr>
        <p:xfrm>
          <a:off x="1024255" y="2746375"/>
          <a:ext cx="8845550" cy="2144713"/>
        </p:xfrm>
        <a:graphic>
          <a:graphicData uri="http://schemas.openxmlformats.org/drawingml/2006/table">
            <a:tbl>
              <a:tblPr/>
              <a:tblGrid>
                <a:gridCol w="1123950"/>
                <a:gridCol w="919163"/>
                <a:gridCol w="996950"/>
                <a:gridCol w="995362"/>
                <a:gridCol w="996950"/>
                <a:gridCol w="911225"/>
              </a:tblGrid>
              <a:tr h="1077913">
                <a:tc>
                  <a:txBody>
                    <a:bodyPr/>
                    <a:lstStyle>
                      <a:lvl1pPr marL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indent="0">
                        <a:buNone/>
                      </a:pPr>
                      <a:r>
                        <a:rPr lang="zh-CN" altLang="en-US" sz="2800" b="1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答题 方式</a:t>
                      </a:r>
                      <a:endParaRPr lang="zh-CN" altLang="en-US" sz="28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pattFill prst="pct5">
                      <a:fgClr>
                        <a:schemeClr val="bg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indent="0">
                        <a:buNone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指出</a:t>
                      </a:r>
                      <a:endParaRPr lang="zh-CN" altLang="en-US" sz="2800" b="1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8C723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indent="0">
                        <a:buNone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说明</a:t>
                      </a:r>
                      <a:endParaRPr lang="zh-CN" altLang="en-US" sz="2800" b="1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8C723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indent="0">
                        <a:buNone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概括</a:t>
                      </a:r>
                      <a:endParaRPr lang="zh-CN" altLang="en-US" sz="2800" b="1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8C723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indent="0">
                        <a:buNone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评价</a:t>
                      </a:r>
                      <a:endParaRPr lang="zh-CN" altLang="en-US" sz="2800" b="1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8C723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indent="0">
                        <a:buNone/>
                      </a:pPr>
                      <a:r>
                        <a:rPr lang="zh-CN" altLang="en-US" sz="2800" b="1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认识</a:t>
                      </a:r>
                      <a:endParaRPr lang="zh-CN" altLang="en-US" sz="2800" b="1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8C723"/>
                    </a:solidFill>
                  </a:tcPr>
                </a:tc>
              </a:tr>
              <a:tr h="1066800">
                <a:tc>
                  <a:txBody>
                    <a:bodyPr/>
                    <a:lstStyle>
                      <a:lvl1pPr marL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indent="0">
                        <a:buNone/>
                      </a:pPr>
                      <a:r>
                        <a:rPr lang="zh-CN" altLang="en-US" sz="2800" b="1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问项统计</a:t>
                      </a:r>
                      <a:endParaRPr lang="zh-CN" altLang="en-US" sz="2800" b="1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indent="0" algn="ctr">
                        <a:buNone/>
                      </a:pPr>
                      <a:r>
                        <a:rPr lang="en-US" altLang="zh-CN" sz="280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</a:t>
                      </a:r>
                      <a:endParaRPr lang="en-US" altLang="zh-CN" sz="280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indent="0" algn="ctr">
                        <a:buNone/>
                      </a:pPr>
                      <a:r>
                        <a:rPr lang="en-US" altLang="zh-CN" sz="280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</a:t>
                      </a:r>
                      <a:endParaRPr lang="en-US" altLang="zh-CN" sz="280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indent="0" algn="ctr">
                        <a:buNone/>
                      </a:pPr>
                      <a:r>
                        <a:rPr lang="en-US" altLang="zh-CN" sz="280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280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indent="0" algn="ctr">
                        <a:buNone/>
                      </a:pPr>
                      <a:r>
                        <a:rPr lang="en-US" altLang="zh-CN" sz="280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280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indent="0" algn="ctr">
                        <a:buNone/>
                      </a:pPr>
                      <a:r>
                        <a:rPr lang="en-US" altLang="zh-CN" sz="2800"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280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sp>
        <p:nvSpPr>
          <p:cNvPr id="82977" name="文本框 1"/>
          <p:cNvSpPr txBox="1"/>
          <p:nvPr/>
        </p:nvSpPr>
        <p:spPr>
          <a:xfrm>
            <a:off x="531813" y="419100"/>
            <a:ext cx="8043862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2011-2017年高考全国卷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Ⅰ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历史综合题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</a:t>
            </a:r>
            <a:r>
              <a:rPr lang="zh-CN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答题方式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统计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978" name="文本框 2"/>
          <p:cNvSpPr txBox="1"/>
          <p:nvPr/>
        </p:nvSpPr>
        <p:spPr>
          <a:xfrm>
            <a:off x="331788" y="1670050"/>
            <a:ext cx="848042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年高考第40(41)历史综合题7题共有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7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道小题，共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11</a:t>
            </a:r>
            <a:r>
              <a:rPr lang="zh-CN" altLang="zh-CN" sz="3200" b="1">
                <a:latin typeface="Arial" panose="020B0604020202020204" pitchFamily="34" charset="0"/>
                <a:ea typeface="宋体" panose="02010600030101010101" pitchFamily="2" charset="-122"/>
              </a:rPr>
              <a:t>个问项。</a:t>
            </a:r>
            <a:endParaRPr lang="zh-CN" altLang="zh-CN" sz="32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7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2977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2977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7">
                                            <p:txEl>
                                              <p:charRg st="23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2977">
                                            <p:txEl>
                                              <p:charRg st="23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2977">
                                            <p:txEl>
                                              <p:charRg st="23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78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82978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103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53988" y="1416050"/>
            <a:ext cx="8602663" cy="56007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defTabSz="914400">
              <a:lnSpc>
                <a:spcPct val="90000"/>
              </a:lnSpc>
              <a:spcBef>
                <a:spcPct val="50000"/>
              </a:spcBef>
              <a:buClr>
                <a:schemeClr val="accent2"/>
              </a:buClr>
              <a:buSzPct val="80000"/>
            </a:pPr>
            <a:r>
              <a:rPr lang="en-US" altLang="zh-CN" sz="28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“</a:t>
            </a:r>
            <a:r>
              <a:rPr lang="zh-CN" altLang="en-US" sz="28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指出</a:t>
            </a:r>
            <a:r>
              <a:rPr lang="en-US" altLang="zh-CN" sz="28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”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：即指出史事的本质属性、同类事实的共性或差异。</a:t>
            </a:r>
            <a:endParaRPr lang="zh-CN" altLang="en-US" sz="2800" b="1" noProof="1"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ea"/>
            </a:endParaRPr>
          </a:p>
          <a:p>
            <a:pPr defTabSz="914400">
              <a:lnSpc>
                <a:spcPct val="90000"/>
              </a:lnSpc>
              <a:spcBef>
                <a:spcPct val="50000"/>
              </a:spcBef>
              <a:buClr>
                <a:schemeClr val="accent2"/>
              </a:buClr>
              <a:buSzPct val="80000"/>
            </a:pPr>
            <a:r>
              <a:rPr lang="en-US" altLang="zh-CN" sz="28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“说明”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：即对事物的本质或对事物本身进行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cs typeface="+mn-ea"/>
                <a:sym typeface="+mn-ea"/>
              </a:rPr>
              <a:t>多层次、多角度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分析说明。</a:t>
            </a:r>
            <a:endParaRPr lang="zh-CN" altLang="en-US" sz="2800" b="1" noProof="1"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ea"/>
            </a:endParaRPr>
          </a:p>
          <a:p>
            <a:pPr defTabSz="914400">
              <a:lnSpc>
                <a:spcPct val="90000"/>
              </a:lnSpc>
              <a:spcBef>
                <a:spcPct val="50000"/>
              </a:spcBef>
              <a:buClr>
                <a:schemeClr val="accent2"/>
              </a:buClr>
              <a:buSzPct val="80000"/>
            </a:pPr>
            <a:r>
              <a:rPr lang="en-US" altLang="zh-CN" sz="28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“概括”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：即将个别历史事物的本质属性抽象为同类事物，从而把一些事物中的共同属性、特征结合起来。</a:t>
            </a:r>
            <a:endParaRPr lang="zh-CN" altLang="en-US" sz="2800" b="1" noProof="1"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ea"/>
            </a:endParaRPr>
          </a:p>
          <a:p>
            <a:pPr defTabSz="914400">
              <a:lnSpc>
                <a:spcPct val="90000"/>
              </a:lnSpc>
              <a:spcBef>
                <a:spcPct val="50000"/>
              </a:spcBef>
              <a:buClr>
                <a:schemeClr val="accent2"/>
              </a:buClr>
              <a:buSzPct val="80000"/>
            </a:pPr>
            <a:r>
              <a:rPr lang="en-US" altLang="zh-CN" sz="2800" b="1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“评价”</a:t>
            </a:r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：即评定历史人物或者历史事件的性质、地位、作用、积极意义或者影响等；评价要做到论从史出，史论结合。</a:t>
            </a:r>
            <a:endParaRPr lang="zh-CN" altLang="en-US" sz="2800" b="1" noProof="1"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ea"/>
            </a:endParaRPr>
          </a:p>
          <a:p>
            <a:pPr defTabSz="914400">
              <a:lnSpc>
                <a:spcPct val="90000"/>
              </a:lnSpc>
              <a:spcBef>
                <a:spcPct val="50000"/>
              </a:spcBef>
              <a:buClr>
                <a:schemeClr val="accent2"/>
              </a:buClr>
              <a:buSzPct val="80000"/>
            </a:pP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cs typeface="+mn-ea"/>
                <a:sym typeface="+mn-ea"/>
              </a:rPr>
              <a:t>“比较”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cs typeface="+mn-ea"/>
                <a:sym typeface="+mn-ea"/>
              </a:rPr>
              <a:t>：是指把两个或两个以上的历史事物放在一起加以对照，以区别它们之间的异同，进而认识事物的本质特征。</a:t>
            </a:r>
            <a:endParaRPr lang="zh-CN" altLang="en-US" sz="2800" b="1" noProof="1"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ea"/>
            </a:endParaRPr>
          </a:p>
        </p:txBody>
      </p:sp>
      <p:sp>
        <p:nvSpPr>
          <p:cNvPr id="4" name=" 4"/>
          <p:cNvSpPr/>
          <p:nvPr/>
        </p:nvSpPr>
        <p:spPr>
          <a:xfrm>
            <a:off x="319088" y="106363"/>
            <a:ext cx="8272463" cy="914400"/>
          </a:xfrm>
          <a:prstGeom prst="roundRect">
            <a:avLst>
              <a:gd name="adj" fmla="val 5000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trike="noStrike" noProof="1">
                <a:solidFill>
                  <a:schemeClr val="tx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答题方式反映命题者的学科能力立意</a:t>
            </a:r>
            <a:endParaRPr lang="zh-CN" altLang="en-US" sz="3200" b="1" strike="noStrike" noProof="1">
              <a:solidFill>
                <a:schemeClr val="tx1"/>
              </a:solidFill>
              <a:uFillTx/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4" end="1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2">
                                            <p:txEl>
                                              <p:charRg st="34" end="10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05" end="1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2">
                                            <p:txEl>
                                              <p:charRg st="105" end="15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53" end="20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charRg st="153" end="20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2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21" name="Rectangle 2"/>
          <p:cNvSpPr/>
          <p:nvPr/>
        </p:nvSpPr>
        <p:spPr>
          <a:xfrm>
            <a:off x="250825" y="443390"/>
            <a:ext cx="706374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l" fontAlgn="base">
              <a:buFont typeface="Arial" panose="020B0604020202020204" pitchFamily="34" charset="0"/>
              <a:buNone/>
            </a:pPr>
            <a:r>
              <a:rPr lang="en-US" altLang="zh-CN" sz="3600" b="1" strike="noStrike" noProof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      </a:t>
            </a:r>
            <a:r>
              <a:rPr lang="zh-CN" altLang="en-US" sz="3600" b="1" strike="noStrike" noProof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（二）综合题解题规律探寻</a:t>
            </a:r>
            <a:endParaRPr lang="zh-CN" altLang="en-US" sz="3600" b="1" strike="noStrike" noProof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9027" name="Rectangle 3"/>
          <p:cNvSpPr/>
          <p:nvPr/>
        </p:nvSpPr>
        <p:spPr>
          <a:xfrm>
            <a:off x="588963" y="1323975"/>
            <a:ext cx="2632075" cy="5826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1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、时间意识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9028" name="Rectangle 4"/>
          <p:cNvSpPr/>
          <p:nvPr/>
        </p:nvSpPr>
        <p:spPr>
          <a:xfrm>
            <a:off x="755650" y="2347913"/>
            <a:ext cx="2427288" cy="5826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、审题意识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9029" name="Rectangle 5"/>
          <p:cNvSpPr/>
          <p:nvPr/>
        </p:nvSpPr>
        <p:spPr>
          <a:xfrm>
            <a:off x="755650" y="3282950"/>
            <a:ext cx="2427288" cy="5826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、方法意识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9030" name="Rectangle 6"/>
          <p:cNvSpPr/>
          <p:nvPr/>
        </p:nvSpPr>
        <p:spPr>
          <a:xfrm>
            <a:off x="827088" y="4364038"/>
            <a:ext cx="2427287" cy="582612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、规范意识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9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9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9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9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7" grpId="0"/>
      <p:bldP spid="129028" grpId="0"/>
      <p:bldP spid="129029" grpId="0"/>
      <p:bldP spid="129030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basetag"/>
  <p:tag name="KSO_WM_TEMPLATE_INDEX" val="20164667"/>
</p:tagLst>
</file>

<file path=ppt/tags/tag2.xml><?xml version="1.0" encoding="utf-8"?>
<p:tagLst xmlns:p="http://schemas.openxmlformats.org/presentationml/2006/main">
  <p:tag name="KSO_WM_TAG_VERSION" val="1.0"/>
  <p:tag name="KSO_WM_TEMPLATE_CATEGORY" val="basetag"/>
  <p:tag name="KSO_WM_TEMPLATE_INDEX" val="20164667"/>
</p:tagLst>
</file>

<file path=ppt/tags/tag3.xml><?xml version="1.0" encoding="utf-8"?>
<p:tagLst xmlns:p="http://schemas.openxmlformats.org/presentationml/2006/main">
  <p:tag name="KSO_WM_TEMPLATE_CATEGORY" val="basetag"/>
  <p:tag name="KSO_WM_TEMPLATE_INDEX" val="201637016"/>
  <p:tag name="KSO_WM_TAG_VERSION" val="1.0"/>
  <p:tag name="KSO_WM_TEMPLATE_THUMBS_INDEX" val="1、2、5、6、7、11、12、18、21、23、27、32、37"/>
  <p:tag name="KSO_WM_BEAUTIFY_FLAG" val="#wm#"/>
</p:tagLst>
</file>

<file path=ppt/tags/tag4.xml><?xml version="1.0" encoding="utf-8"?>
<p:tagLst xmlns:p="http://schemas.openxmlformats.org/presentationml/2006/main">
  <p:tag name="KSO_WM_TEMPLATE_CATEGORY" val="basetag"/>
  <p:tag name="KSO_WM_TEMPLATE_INDEX" val="20164667"/>
  <p:tag name="KSO_WM_TAG_VERSION" val="1.0"/>
  <p:tag name="KSO_WM_SLIDE_ID" val="basetag20164667_1"/>
  <p:tag name="KSO_WM_SLIDE_INDEX" val="1"/>
  <p:tag name="KSO_WM_SLIDE_ITEM_CNT" val="0"/>
  <p:tag name="KSO_WM_SLIDE_TYPE" val="title"/>
  <p:tag name="KSO_WM_TEMPLATE_THUMBS_INDEX" val="1、2、5、6、7、11、12、18、21、23、27、32、37"/>
  <p:tag name="KSO_WM_BEAUTIFY_FLAG" val="#wm#"/>
</p:tagLst>
</file>

<file path=ppt/theme/theme1.xml><?xml version="1.0" encoding="utf-8"?>
<a:theme xmlns:a="http://schemas.openxmlformats.org/drawingml/2006/main" name="默认设计模板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2665</Words>
  <Application>WPS 演示</Application>
  <PresentationFormat>在屏幕上显示</PresentationFormat>
  <Paragraphs>285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4" baseType="lpstr">
      <vt:lpstr>Arial</vt:lpstr>
      <vt:lpstr>宋体</vt:lpstr>
      <vt:lpstr>Wingdings</vt:lpstr>
      <vt:lpstr>Calibri Light</vt:lpstr>
      <vt:lpstr>Impact</vt:lpstr>
      <vt:lpstr>黑体</vt:lpstr>
      <vt:lpstr>楷体</vt:lpstr>
      <vt:lpstr>Times New Roman</vt:lpstr>
      <vt:lpstr>楷体_GB2312</vt:lpstr>
      <vt:lpstr>微软雅黑</vt:lpstr>
      <vt:lpstr>华文行楷</vt:lpstr>
      <vt:lpstr>楷体_GB2312</vt:lpstr>
      <vt:lpstr>+中文标题</vt:lpstr>
      <vt:lpstr>Arial Unicode MS</vt:lpstr>
      <vt:lpstr>Calibri</vt:lpstr>
      <vt:lpstr>新宋体</vt:lpstr>
      <vt:lpstr>Segoe Print</vt:lpstr>
      <vt:lpstr>默认设计模板</vt:lpstr>
      <vt:lpstr>1_Office 主题</vt:lpstr>
      <vt:lpstr>               分析高考历史综合题特点                 寻找解题规律                         ——以近3年高考全国卷Ⅰ为例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（1）分析设问  弄清要求</vt:lpstr>
      <vt:lpstr>PowerPoint 演示文稿</vt:lpstr>
      <vt:lpstr>  （6）多维思考 层次分明 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Windows 用户</dc:creator>
  <cp:lastModifiedBy>高平</cp:lastModifiedBy>
  <cp:revision>545</cp:revision>
  <dcterms:created xsi:type="dcterms:W3CDTF">2016-11-14T04:47:00Z</dcterms:created>
  <dcterms:modified xsi:type="dcterms:W3CDTF">2018-05-15T07:52:08Z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